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3" r:id="rId1"/>
  </p:sldMasterIdLst>
  <p:notesMasterIdLst>
    <p:notesMasterId r:id="rId44"/>
  </p:notesMasterIdLst>
  <p:handoutMasterIdLst>
    <p:handoutMasterId r:id="rId45"/>
  </p:handoutMasterIdLst>
  <p:sldIdLst>
    <p:sldId id="256" r:id="rId2"/>
    <p:sldId id="301" r:id="rId3"/>
    <p:sldId id="276" r:id="rId4"/>
    <p:sldId id="274" r:id="rId5"/>
    <p:sldId id="277" r:id="rId6"/>
    <p:sldId id="292" r:id="rId7"/>
    <p:sldId id="303" r:id="rId8"/>
    <p:sldId id="289" r:id="rId9"/>
    <p:sldId id="280" r:id="rId10"/>
    <p:sldId id="279" r:id="rId11"/>
    <p:sldId id="288" r:id="rId12"/>
    <p:sldId id="281" r:id="rId13"/>
    <p:sldId id="291" r:id="rId14"/>
    <p:sldId id="262" r:id="rId15"/>
    <p:sldId id="282" r:id="rId16"/>
    <p:sldId id="258" r:id="rId17"/>
    <p:sldId id="259" r:id="rId18"/>
    <p:sldId id="261" r:id="rId19"/>
    <p:sldId id="260" r:id="rId20"/>
    <p:sldId id="263" r:id="rId21"/>
    <p:sldId id="264" r:id="rId22"/>
    <p:sldId id="285" r:id="rId23"/>
    <p:sldId id="290" r:id="rId24"/>
    <p:sldId id="266" r:id="rId25"/>
    <p:sldId id="268" r:id="rId26"/>
    <p:sldId id="286" r:id="rId27"/>
    <p:sldId id="269" r:id="rId28"/>
    <p:sldId id="270" r:id="rId29"/>
    <p:sldId id="273" r:id="rId30"/>
    <p:sldId id="271" r:id="rId31"/>
    <p:sldId id="272" r:id="rId32"/>
    <p:sldId id="302" r:id="rId33"/>
    <p:sldId id="305" r:id="rId34"/>
    <p:sldId id="306" r:id="rId35"/>
    <p:sldId id="293" r:id="rId36"/>
    <p:sldId id="294" r:id="rId37"/>
    <p:sldId id="295" r:id="rId38"/>
    <p:sldId id="296" r:id="rId39"/>
    <p:sldId id="297" r:id="rId40"/>
    <p:sldId id="298" r:id="rId41"/>
    <p:sldId id="299" r:id="rId42"/>
    <p:sldId id="300"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A9B8"/>
    <a:srgbClr val="5BCEF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78" autoAdjust="0"/>
    <p:restoredTop sz="88278" autoAdjust="0"/>
  </p:normalViewPr>
  <p:slideViewPr>
    <p:cSldViewPr snapToGrid="0">
      <p:cViewPr varScale="1">
        <p:scale>
          <a:sx n="82" d="100"/>
          <a:sy n="82" d="100"/>
        </p:scale>
        <p:origin x="18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7578A0A-AEC1-4023-925C-0B37558A757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a:extLst>
              <a:ext uri="{FF2B5EF4-FFF2-40B4-BE49-F238E27FC236}">
                <a16:creationId xmlns:a16="http://schemas.microsoft.com/office/drawing/2014/main" id="{37E8C70D-1F22-49A7-A2C3-3317B51807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754CF4-1B91-4CCA-9508-A727C7613CFA}" type="datetimeFigureOut">
              <a:rPr lang="en-CA" smtClean="0"/>
              <a:t>2017-06-23</a:t>
            </a:fld>
            <a:endParaRPr lang="en-CA"/>
          </a:p>
        </p:txBody>
      </p:sp>
      <p:sp>
        <p:nvSpPr>
          <p:cNvPr id="4" name="Footer Placeholder 3">
            <a:extLst>
              <a:ext uri="{FF2B5EF4-FFF2-40B4-BE49-F238E27FC236}">
                <a16:creationId xmlns:a16="http://schemas.microsoft.com/office/drawing/2014/main" id="{54353E48-E57E-4F6A-BF62-84AE4A8A890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a:extLst>
              <a:ext uri="{FF2B5EF4-FFF2-40B4-BE49-F238E27FC236}">
                <a16:creationId xmlns:a16="http://schemas.microsoft.com/office/drawing/2014/main" id="{75F98E10-408B-4167-83A9-02CBD719E0C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6EB3552-B736-4B8F-A776-BF63E025B550}" type="slidenum">
              <a:rPr lang="en-CA" smtClean="0"/>
              <a:t>‹#›</a:t>
            </a:fld>
            <a:endParaRPr lang="en-CA"/>
          </a:p>
        </p:txBody>
      </p:sp>
    </p:spTree>
    <p:extLst>
      <p:ext uri="{BB962C8B-B14F-4D97-AF65-F5344CB8AC3E}">
        <p14:creationId xmlns:p14="http://schemas.microsoft.com/office/powerpoint/2010/main" val="40315475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A46387-5A60-44CC-81EF-36F5B1C74262}" type="datetimeFigureOut">
              <a:rPr lang="en-CA" smtClean="0"/>
              <a:t>2017-06-23</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E4AA05-156F-43E2-A1FA-0D3EDD303C55}" type="slidenum">
              <a:rPr lang="en-CA" smtClean="0"/>
              <a:t>‹#›</a:t>
            </a:fld>
            <a:endParaRPr lang="en-CA"/>
          </a:p>
        </p:txBody>
      </p:sp>
    </p:spTree>
    <p:extLst>
      <p:ext uri="{BB962C8B-B14F-4D97-AF65-F5344CB8AC3E}">
        <p14:creationId xmlns:p14="http://schemas.microsoft.com/office/powerpoint/2010/main" val="3330258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DE4AA05-156F-43E2-A1FA-0D3EDD303C55}" type="slidenum">
              <a:rPr lang="en-CA" smtClean="0"/>
              <a:t>1</a:t>
            </a:fld>
            <a:endParaRPr lang="en-CA"/>
          </a:p>
        </p:txBody>
      </p:sp>
    </p:spTree>
    <p:extLst>
      <p:ext uri="{BB962C8B-B14F-4D97-AF65-F5344CB8AC3E}">
        <p14:creationId xmlns:p14="http://schemas.microsoft.com/office/powerpoint/2010/main" val="13429885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When trying to imagine what it’s like to be trans, don’t imagine transitioning to the opposite gender. Imagine everyone insisting that you are a gender other than the one you identify as</a:t>
            </a:r>
          </a:p>
          <a:p>
            <a:endParaRPr lang="en-CA" dirty="0"/>
          </a:p>
        </p:txBody>
      </p:sp>
      <p:sp>
        <p:nvSpPr>
          <p:cNvPr id="4" name="Slide Number Placeholder 3"/>
          <p:cNvSpPr>
            <a:spLocks noGrp="1"/>
          </p:cNvSpPr>
          <p:nvPr>
            <p:ph type="sldNum" sz="quarter" idx="10"/>
          </p:nvPr>
        </p:nvSpPr>
        <p:spPr/>
        <p:txBody>
          <a:bodyPr/>
          <a:lstStyle/>
          <a:p>
            <a:fld id="{7DE4AA05-156F-43E2-A1FA-0D3EDD303C55}" type="slidenum">
              <a:rPr lang="en-CA" smtClean="0"/>
              <a:t>3</a:t>
            </a:fld>
            <a:endParaRPr lang="en-CA"/>
          </a:p>
        </p:txBody>
      </p:sp>
    </p:spTree>
    <p:extLst>
      <p:ext uri="{BB962C8B-B14F-4D97-AF65-F5344CB8AC3E}">
        <p14:creationId xmlns:p14="http://schemas.microsoft.com/office/powerpoint/2010/main" val="1368146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DE4AA05-156F-43E2-A1FA-0D3EDD303C55}" type="slidenum">
              <a:rPr lang="en-CA" smtClean="0"/>
              <a:t>11</a:t>
            </a:fld>
            <a:endParaRPr lang="en-CA"/>
          </a:p>
        </p:txBody>
      </p:sp>
    </p:spTree>
    <p:extLst>
      <p:ext uri="{BB962C8B-B14F-4D97-AF65-F5344CB8AC3E}">
        <p14:creationId xmlns:p14="http://schemas.microsoft.com/office/powerpoint/2010/main" val="26817799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No studies in this area currently for occupational therapy</a:t>
            </a:r>
          </a:p>
          <a:p>
            <a:endParaRPr lang="en-CA" dirty="0"/>
          </a:p>
        </p:txBody>
      </p:sp>
      <p:sp>
        <p:nvSpPr>
          <p:cNvPr id="4" name="Slide Number Placeholder 3"/>
          <p:cNvSpPr>
            <a:spLocks noGrp="1"/>
          </p:cNvSpPr>
          <p:nvPr>
            <p:ph type="sldNum" sz="quarter" idx="10"/>
          </p:nvPr>
        </p:nvSpPr>
        <p:spPr/>
        <p:txBody>
          <a:bodyPr/>
          <a:lstStyle/>
          <a:p>
            <a:fld id="{7DE4AA05-156F-43E2-A1FA-0D3EDD303C55}" type="slidenum">
              <a:rPr lang="en-CA" smtClean="0"/>
              <a:t>12</a:t>
            </a:fld>
            <a:endParaRPr lang="en-CA"/>
          </a:p>
        </p:txBody>
      </p:sp>
    </p:spTree>
    <p:extLst>
      <p:ext uri="{BB962C8B-B14F-4D97-AF65-F5344CB8AC3E}">
        <p14:creationId xmlns:p14="http://schemas.microsoft.com/office/powerpoint/2010/main" val="3486985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There was a risk of denial of treatment</a:t>
            </a:r>
          </a:p>
          <a:p>
            <a:pPr lvl="1"/>
            <a:r>
              <a:rPr lang="en-CA" dirty="0" err="1"/>
              <a:t>Ie</a:t>
            </a:r>
            <a:r>
              <a:rPr lang="en-CA" dirty="0"/>
              <a:t> denial of HRT when taking ART due to lack of knowledge on potential drug </a:t>
            </a:r>
            <a:r>
              <a:rPr lang="en-CA" dirty="0" err="1"/>
              <a:t>drug</a:t>
            </a:r>
            <a:r>
              <a:rPr lang="en-CA" dirty="0"/>
              <a:t> interactions, and lack of awareness of how important HRT is to trans people</a:t>
            </a:r>
          </a:p>
          <a:p>
            <a:endParaRPr lang="en-CA" dirty="0"/>
          </a:p>
        </p:txBody>
      </p:sp>
      <p:sp>
        <p:nvSpPr>
          <p:cNvPr id="4" name="Slide Number Placeholder 3"/>
          <p:cNvSpPr>
            <a:spLocks noGrp="1"/>
          </p:cNvSpPr>
          <p:nvPr>
            <p:ph type="sldNum" sz="quarter" idx="10"/>
          </p:nvPr>
        </p:nvSpPr>
        <p:spPr/>
        <p:txBody>
          <a:bodyPr/>
          <a:lstStyle/>
          <a:p>
            <a:fld id="{7DE4AA05-156F-43E2-A1FA-0D3EDD303C55}" type="slidenum">
              <a:rPr lang="en-CA" smtClean="0"/>
              <a:t>17</a:t>
            </a:fld>
            <a:endParaRPr lang="en-CA"/>
          </a:p>
        </p:txBody>
      </p:sp>
    </p:spTree>
    <p:extLst>
      <p:ext uri="{BB962C8B-B14F-4D97-AF65-F5344CB8AC3E}">
        <p14:creationId xmlns:p14="http://schemas.microsoft.com/office/powerpoint/2010/main" val="23030819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DE4AA05-156F-43E2-A1FA-0D3EDD303C55}" type="slidenum">
              <a:rPr lang="en-CA" smtClean="0"/>
              <a:t>24</a:t>
            </a:fld>
            <a:endParaRPr lang="en-CA"/>
          </a:p>
        </p:txBody>
      </p:sp>
    </p:spTree>
    <p:extLst>
      <p:ext uri="{BB962C8B-B14F-4D97-AF65-F5344CB8AC3E}">
        <p14:creationId xmlns:p14="http://schemas.microsoft.com/office/powerpoint/2010/main" val="3351745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Even if someone doesn’t directly experience negative healthcare experiences or negative experiences all of the time, it makes people reluctant to receive care</a:t>
            </a:r>
          </a:p>
          <a:p>
            <a:r>
              <a:rPr lang="en-CA" dirty="0"/>
              <a:t>Trans people spend a lot of effort into accessing competent healthcare, such as traveling long distances, doing research into trans related healthcare, and finding supportive providers</a:t>
            </a:r>
          </a:p>
          <a:p>
            <a:r>
              <a:rPr lang="en-CA" dirty="0"/>
              <a:t>If you are a provider that takes time to inform yourself trans people and related health/OT concerns you can be a valued ally </a:t>
            </a:r>
          </a:p>
          <a:p>
            <a:endParaRPr lang="en-CA" dirty="0"/>
          </a:p>
        </p:txBody>
      </p:sp>
      <p:sp>
        <p:nvSpPr>
          <p:cNvPr id="4" name="Slide Number Placeholder 3"/>
          <p:cNvSpPr>
            <a:spLocks noGrp="1"/>
          </p:cNvSpPr>
          <p:nvPr>
            <p:ph type="sldNum" sz="quarter" idx="10"/>
          </p:nvPr>
        </p:nvSpPr>
        <p:spPr/>
        <p:txBody>
          <a:bodyPr/>
          <a:lstStyle/>
          <a:p>
            <a:fld id="{7DE4AA05-156F-43E2-A1FA-0D3EDD303C55}" type="slidenum">
              <a:rPr lang="en-CA" smtClean="0"/>
              <a:t>27</a:t>
            </a:fld>
            <a:endParaRPr lang="en-CA"/>
          </a:p>
        </p:txBody>
      </p:sp>
    </p:spTree>
    <p:extLst>
      <p:ext uri="{BB962C8B-B14F-4D97-AF65-F5344CB8AC3E}">
        <p14:creationId xmlns:p14="http://schemas.microsoft.com/office/powerpoint/2010/main" val="26955080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DE4AA05-156F-43E2-A1FA-0D3EDD303C55}" type="slidenum">
              <a:rPr lang="en-CA" smtClean="0"/>
              <a:t>33</a:t>
            </a:fld>
            <a:endParaRPr lang="en-CA"/>
          </a:p>
        </p:txBody>
      </p:sp>
    </p:spTree>
    <p:extLst>
      <p:ext uri="{BB962C8B-B14F-4D97-AF65-F5344CB8AC3E}">
        <p14:creationId xmlns:p14="http://schemas.microsoft.com/office/powerpoint/2010/main" val="18509517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DE4AA05-156F-43E2-A1FA-0D3EDD303C55}" type="slidenum">
              <a:rPr lang="en-CA" smtClean="0"/>
              <a:t>34</a:t>
            </a:fld>
            <a:endParaRPr lang="en-CA"/>
          </a:p>
        </p:txBody>
      </p:sp>
    </p:spTree>
    <p:extLst>
      <p:ext uri="{BB962C8B-B14F-4D97-AF65-F5344CB8AC3E}">
        <p14:creationId xmlns:p14="http://schemas.microsoft.com/office/powerpoint/2010/main" val="3394113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5BCEFA"/>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CA" dirty="0"/>
          </a:p>
        </p:txBody>
      </p:sp>
      <p:sp>
        <p:nvSpPr>
          <p:cNvPr id="11" name="Rectangle 10">
            <a:extLst>
              <a:ext uri="{FF2B5EF4-FFF2-40B4-BE49-F238E27FC236}">
                <a16:creationId xmlns:a16="http://schemas.microsoft.com/office/drawing/2014/main" id="{62BC1757-98F4-4BBE-B410-3E59610E6CD4}"/>
              </a:ext>
            </a:extLst>
          </p:cNvPr>
          <p:cNvSpPr/>
          <p:nvPr userDrawn="1"/>
        </p:nvSpPr>
        <p:spPr>
          <a:xfrm>
            <a:off x="0" y="4117964"/>
            <a:ext cx="12192000" cy="1342997"/>
          </a:xfrm>
          <a:prstGeom prst="rect">
            <a:avLst/>
          </a:prstGeom>
          <a:solidFill>
            <a:srgbClr val="F5A9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Rectangle 4">
            <a:extLst>
              <a:ext uri="{FF2B5EF4-FFF2-40B4-BE49-F238E27FC236}">
                <a16:creationId xmlns:a16="http://schemas.microsoft.com/office/drawing/2014/main" id="{8C4E7BD6-0516-4EB2-A9B6-F9CEBDB9BF1A}"/>
              </a:ext>
            </a:extLst>
          </p:cNvPr>
          <p:cNvSpPr/>
          <p:nvPr userDrawn="1"/>
        </p:nvSpPr>
        <p:spPr>
          <a:xfrm>
            <a:off x="0" y="1699708"/>
            <a:ext cx="12192000" cy="24235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tx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4AAD347D-5ACD-4C99-B74B-A9C85AD731AF}" type="datetimeFigureOut">
              <a:rPr lang="en-US" smtClean="0"/>
              <a:t>6/23/2017</a:t>
            </a:fld>
            <a:endParaRPr lang="en-US" dirty="0"/>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D57F1E4F-1CFF-5643-939E-02111984F565}" type="slidenum">
              <a:rPr lang="en-US" smtClean="0"/>
              <a:t>‹#›</a:t>
            </a:fld>
            <a:endParaRPr lang="en-US" dirty="0"/>
          </a:p>
        </p:txBody>
      </p:sp>
      <p:sp>
        <p:nvSpPr>
          <p:cNvPr id="10" name="Rectangle 9">
            <a:extLst>
              <a:ext uri="{FF2B5EF4-FFF2-40B4-BE49-F238E27FC236}">
                <a16:creationId xmlns:a16="http://schemas.microsoft.com/office/drawing/2014/main" id="{EFF538A7-21DB-40DA-BF00-BCB608E2C889}"/>
              </a:ext>
            </a:extLst>
          </p:cNvPr>
          <p:cNvSpPr/>
          <p:nvPr userDrawn="1"/>
        </p:nvSpPr>
        <p:spPr>
          <a:xfrm>
            <a:off x="0" y="628217"/>
            <a:ext cx="12192000" cy="1071491"/>
          </a:xfrm>
          <a:prstGeom prst="rect">
            <a:avLst/>
          </a:prstGeom>
          <a:solidFill>
            <a:srgbClr val="F5A9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277496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6/23/2017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271551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6/23/2017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1785772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solidFill>
                  <a:schemeClr val="accent1">
                    <a:lumMod val="75000"/>
                  </a:schemeClr>
                </a:solidFill>
              </a:defRPr>
            </a:lvl1pPr>
          </a:lstStyle>
          <a:p>
            <a:r>
              <a:rPr lang="en-US" dirty="0"/>
              <a:t>Click to edit Master title style</a:t>
            </a:r>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6/23/2017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580455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57223" y="269110"/>
            <a:ext cx="10772775" cy="1658198"/>
          </a:xfrm>
        </p:spPr>
        <p:txBody>
          <a:bodyPr/>
          <a:lstStyle>
            <a:lvl1pPr>
              <a:defRPr>
                <a:solidFill>
                  <a:schemeClr val="accent1">
                    <a:lumMod val="75000"/>
                  </a:schemeClr>
                </a:solidFill>
              </a:defRPr>
            </a:lvl1pPr>
          </a:lstStyle>
          <a:p>
            <a:r>
              <a:rPr lang="en-US" dirty="0"/>
              <a:t>Click to edit Master title style</a:t>
            </a:r>
          </a:p>
        </p:txBody>
      </p:sp>
      <p:sp>
        <p:nvSpPr>
          <p:cNvPr id="3" name="Content Placeholder 2"/>
          <p:cNvSpPr>
            <a:spLocks noGrp="1"/>
          </p:cNvSpPr>
          <p:nvPr>
            <p:ph idx="1"/>
          </p:nvPr>
        </p:nvSpPr>
        <p:spPr/>
        <p:txBody>
          <a:bodyPr/>
          <a:lstStyle>
            <a:lvl1pPr marL="91440" indent="-91440">
              <a:buFont typeface="Arial" panose="020B0604020202020204" pitchFamily="34" charset="0"/>
              <a:buChar char="•"/>
              <a:defRPr/>
            </a:lvl1pPr>
            <a:lvl2pPr marL="576072" indent="-571500">
              <a:buFont typeface="Arial" panose="020B0604020202020204" pitchFamily="34" charset="0"/>
              <a:buChar char="•"/>
              <a:defRPr sz="4000"/>
            </a:lvl2pPr>
            <a:lvl3pPr>
              <a:defRPr sz="2800" i="0"/>
            </a:lvl3pPr>
            <a:lvl4pPr>
              <a:defRPr sz="2400"/>
            </a:lvl4pPr>
            <a:lvl5pPr>
              <a:defRPr sz="2400"/>
            </a:lvl5pPr>
            <a:lvl7pPr marL="1171400" indent="0">
              <a:buNone/>
              <a:defRPr sz="2000"/>
            </a:lvl7pPr>
          </a:lstStyle>
          <a:p>
            <a:pPr lvl="1"/>
            <a:r>
              <a:rPr lang="en-US" dirty="0"/>
              <a:t>Edit Master text styles</a:t>
            </a:r>
          </a:p>
          <a:p>
            <a:pPr lvl="2"/>
            <a:r>
              <a:rPr lang="en-US" dirty="0"/>
              <a:t>Second level</a:t>
            </a:r>
          </a:p>
          <a:p>
            <a:pPr lvl="3"/>
            <a:r>
              <a:rPr lang="en-US" dirty="0"/>
              <a:t>Third level</a:t>
            </a:r>
          </a:p>
          <a:p>
            <a:pPr lvl="4"/>
            <a:r>
              <a:rPr lang="en-US" dirty="0"/>
              <a:t>Fourth level</a:t>
            </a:r>
          </a:p>
          <a:p>
            <a:pPr lvl="6"/>
            <a:r>
              <a:rPr lang="en-US" dirty="0"/>
              <a:t>Fifth level</a:t>
            </a:r>
          </a:p>
        </p:txBody>
      </p:sp>
      <p:sp>
        <p:nvSpPr>
          <p:cNvPr id="4" name="Date Placeholder 3"/>
          <p:cNvSpPr>
            <a:spLocks noGrp="1"/>
          </p:cNvSpPr>
          <p:nvPr>
            <p:ph type="dt" sz="half" idx="10"/>
          </p:nvPr>
        </p:nvSpPr>
        <p:spPr/>
        <p:txBody>
          <a:bodyPr/>
          <a:lstStyle/>
          <a:p>
            <a:fld id="{9796027F-7875-4030-9381-8BD8C4F21935}" type="datetimeFigureOut">
              <a:rPr lang="en-US" smtClean="0"/>
              <a:t>6/23/2017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
        <p:nvSpPr>
          <p:cNvPr id="7" name="Rectangle 6">
            <a:extLst>
              <a:ext uri="{FF2B5EF4-FFF2-40B4-BE49-F238E27FC236}">
                <a16:creationId xmlns:a16="http://schemas.microsoft.com/office/drawing/2014/main" id="{610C3198-7F4A-4A50-AA19-E93A6040E477}"/>
              </a:ext>
            </a:extLst>
          </p:cNvPr>
          <p:cNvSpPr/>
          <p:nvPr userDrawn="1"/>
        </p:nvSpPr>
        <p:spPr>
          <a:xfrm>
            <a:off x="-52389" y="5946610"/>
            <a:ext cx="12192000" cy="163734"/>
          </a:xfrm>
          <a:prstGeom prst="rect">
            <a:avLst/>
          </a:prstGeom>
          <a:solidFill>
            <a:srgbClr val="F5A9B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Rectangle 7">
            <a:extLst>
              <a:ext uri="{FF2B5EF4-FFF2-40B4-BE49-F238E27FC236}">
                <a16:creationId xmlns:a16="http://schemas.microsoft.com/office/drawing/2014/main" id="{54BFDE75-A904-4CB8-9091-A3775ED6237E}"/>
              </a:ext>
            </a:extLst>
          </p:cNvPr>
          <p:cNvSpPr/>
          <p:nvPr userDrawn="1"/>
        </p:nvSpPr>
        <p:spPr>
          <a:xfrm>
            <a:off x="-52389" y="6222218"/>
            <a:ext cx="12192000" cy="70199"/>
          </a:xfrm>
          <a:prstGeom prst="rect">
            <a:avLst/>
          </a:prstGeom>
          <a:solidFill>
            <a:srgbClr val="5BCEFA"/>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CA" dirty="0"/>
          </a:p>
        </p:txBody>
      </p:sp>
      <p:sp>
        <p:nvSpPr>
          <p:cNvPr id="9" name="Rectangle 8">
            <a:extLst>
              <a:ext uri="{FF2B5EF4-FFF2-40B4-BE49-F238E27FC236}">
                <a16:creationId xmlns:a16="http://schemas.microsoft.com/office/drawing/2014/main" id="{903496A7-24CF-4760-A0F3-092B7FC5971B}"/>
              </a:ext>
            </a:extLst>
          </p:cNvPr>
          <p:cNvSpPr/>
          <p:nvPr userDrawn="1"/>
        </p:nvSpPr>
        <p:spPr>
          <a:xfrm>
            <a:off x="-190446" y="1794798"/>
            <a:ext cx="8954372" cy="55708"/>
          </a:xfrm>
          <a:prstGeom prst="rect">
            <a:avLst/>
          </a:prstGeom>
          <a:solidFill>
            <a:srgbClr val="5BCEFA"/>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CA" dirty="0"/>
          </a:p>
        </p:txBody>
      </p:sp>
    </p:spTree>
    <p:extLst>
      <p:ext uri="{BB962C8B-B14F-4D97-AF65-F5344CB8AC3E}">
        <p14:creationId xmlns:p14="http://schemas.microsoft.com/office/powerpoint/2010/main" val="2000797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smtClean="0"/>
              <a:t>6/23/2017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664322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normAutofit/>
          </a:bodyPr>
          <a:lstStyle>
            <a:lvl1pPr marL="91440" indent="-91440">
              <a:buFont typeface="Arial" panose="020B0604020202020204" pitchFamily="34" charset="0"/>
              <a:buChar char="•"/>
              <a:defRPr sz="2400"/>
            </a:lvl1pPr>
            <a:lvl2pPr>
              <a:defRPr sz="2400"/>
            </a:lvl2pPr>
            <a:lvl3pPr marL="548640" indent="-548640">
              <a:buFont typeface="Arial" panose="020B0604020202020204" pitchFamily="34" charset="0"/>
              <a:buChar char="•"/>
              <a:defRPr sz="2000"/>
            </a:lvl3pPr>
            <a:lvl4pPr>
              <a:defRPr sz="1800"/>
            </a:lvl4pPr>
            <a:lvl5pPr>
              <a:defRPr sz="1600"/>
            </a:lvl5pPr>
            <a:lvl6pPr marL="971400" indent="0">
              <a:buNone/>
              <a:defRPr sz="2000"/>
            </a:lvl6pPr>
            <a:lvl7pPr>
              <a:defRPr sz="1600"/>
            </a:lvl7pPr>
            <a:lvl8pPr>
              <a:defRPr sz="1600"/>
            </a:lvl8pPr>
            <a:lvl9pPr>
              <a:defRPr sz="1600"/>
            </a:lvl9pPr>
          </a:lstStyle>
          <a:p>
            <a:pPr lvl="1"/>
            <a:r>
              <a:rPr lang="en-US" dirty="0"/>
              <a:t>Edit Master text styles</a:t>
            </a:r>
          </a:p>
          <a:p>
            <a:pPr lvl="2"/>
            <a:r>
              <a:rPr lang="en-US" dirty="0"/>
              <a:t>Second level</a:t>
            </a:r>
          </a:p>
          <a:p>
            <a:pPr lvl="3"/>
            <a:r>
              <a:rPr lang="en-US" dirty="0"/>
              <a:t>Third level</a:t>
            </a:r>
          </a:p>
          <a:p>
            <a:pPr lvl="5"/>
            <a:r>
              <a:rPr lang="en-US" dirty="0"/>
              <a:t>Fourth level</a:t>
            </a:r>
          </a:p>
          <a:p>
            <a:pPr lvl="5"/>
            <a:r>
              <a:rPr lang="en-US" dirty="0"/>
              <a:t>Fifth level</a:t>
            </a:r>
          </a:p>
        </p:txBody>
      </p:sp>
      <p:sp>
        <p:nvSpPr>
          <p:cNvPr id="4" name="Content Placeholder 3"/>
          <p:cNvSpPr>
            <a:spLocks noGrp="1"/>
          </p:cNvSpPr>
          <p:nvPr>
            <p:ph sz="half" idx="2"/>
          </p:nvPr>
        </p:nvSpPr>
        <p:spPr>
          <a:xfrm>
            <a:off x="6011330" y="1998134"/>
            <a:ext cx="4663440" cy="3767328"/>
          </a:xfrm>
        </p:spPr>
        <p:txBody>
          <a:bodyPr>
            <a:normAutofit/>
          </a:bodyPr>
          <a:lstStyle>
            <a:lvl1pPr marL="91440" indent="-91440">
              <a:buFont typeface="Arial" panose="020B0604020202020204" pitchFamily="34" charset="0"/>
              <a:buChar char="•"/>
              <a:defRPr sz="2400"/>
            </a:lvl1pPr>
            <a:lvl2pPr>
              <a:defRPr sz="2400"/>
            </a:lvl2pPr>
            <a:lvl3pPr marL="548640" indent="-548640">
              <a:buFont typeface="Arial" panose="020B0604020202020204" pitchFamily="34" charset="0"/>
              <a:buChar char="•"/>
              <a:defRPr sz="2000"/>
            </a:lvl3pPr>
            <a:lvl4pPr>
              <a:defRPr sz="1800"/>
            </a:lvl4pPr>
            <a:lvl5pPr>
              <a:defRPr sz="1800"/>
            </a:lvl5pPr>
            <a:lvl6pPr>
              <a:defRPr sz="1800"/>
            </a:lvl6pPr>
            <a:lvl7pPr>
              <a:defRPr sz="1600"/>
            </a:lvl7pPr>
            <a:lvl8pPr>
              <a:defRPr sz="1600"/>
            </a:lvl8pPr>
            <a:lvl9pPr>
              <a:defRPr sz="1600"/>
            </a:lvl9pPr>
          </a:lstStyle>
          <a:p>
            <a:pPr lvl="1"/>
            <a:r>
              <a:rPr lang="en-US" dirty="0"/>
              <a:t>Edit Master text styles</a:t>
            </a:r>
          </a:p>
          <a:p>
            <a:pPr lvl="2"/>
            <a:r>
              <a:rPr lang="en-US" dirty="0"/>
              <a:t>Second level</a:t>
            </a:r>
          </a:p>
          <a:p>
            <a:pPr lvl="3"/>
            <a:r>
              <a:rPr lang="en-US" dirty="0"/>
              <a:t>Third level</a:t>
            </a:r>
          </a:p>
          <a:p>
            <a:pPr lvl="4"/>
            <a:r>
              <a:rPr lang="en-US" dirty="0"/>
              <a:t>Fourth level</a:t>
            </a:r>
          </a:p>
          <a:p>
            <a:pPr lvl="5"/>
            <a:r>
              <a:rPr lang="en-US" dirty="0"/>
              <a:t>Fifth level</a:t>
            </a:r>
          </a:p>
        </p:txBody>
      </p:sp>
      <p:sp>
        <p:nvSpPr>
          <p:cNvPr id="5" name="Date Placeholder 4"/>
          <p:cNvSpPr>
            <a:spLocks noGrp="1"/>
          </p:cNvSpPr>
          <p:nvPr>
            <p:ph type="dt" sz="half" idx="10"/>
          </p:nvPr>
        </p:nvSpPr>
        <p:spPr/>
        <p:txBody>
          <a:bodyPr/>
          <a:lstStyle/>
          <a:p>
            <a:fld id="{9796027F-7875-4030-9381-8BD8C4F21935}" type="datetimeFigureOut">
              <a:rPr lang="en-US" smtClean="0"/>
              <a:t>6/23/2017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914538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hasCustomPrompt="1"/>
          </p:nvPr>
        </p:nvSpPr>
        <p:spPr>
          <a:xfrm>
            <a:off x="676656" y="2753084"/>
            <a:ext cx="4663440" cy="3200400"/>
          </a:xfrm>
        </p:spPr>
        <p:txBody>
          <a:bodyPr/>
          <a:lstStyle>
            <a:lvl1pPr marL="91440" indent="-91440">
              <a:buFont typeface="Arial" panose="020B0604020202020204" pitchFamily="34" charset="0"/>
              <a:buChar cha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  Edit Master text styles</a:t>
            </a:r>
          </a:p>
          <a:p>
            <a:pPr lvl="1"/>
            <a:r>
              <a:rPr lang="en-US" dirty="0"/>
              <a:t>Second level</a:t>
            </a:r>
          </a:p>
          <a:p>
            <a:pPr lvl="2"/>
            <a:r>
              <a:rPr lang="en-US" dirty="0"/>
              <a:t>Third level</a:t>
            </a:r>
          </a:p>
          <a:p>
            <a:pPr lvl="3"/>
            <a:r>
              <a:rPr lang="en-US" dirty="0"/>
              <a:t>Fourth level </a:t>
            </a:r>
          </a:p>
          <a:p>
            <a:pPr lvl="4"/>
            <a:r>
              <a:rPr lang="en-US" dirty="0"/>
              <a:t>Fifth level</a:t>
            </a:r>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hasCustomPrompt="1"/>
          </p:nvPr>
        </p:nvSpPr>
        <p:spPr>
          <a:xfrm>
            <a:off x="6007608" y="2750990"/>
            <a:ext cx="4663440" cy="3200400"/>
          </a:xfrm>
        </p:spPr>
        <p:txBody>
          <a:bodyPr/>
          <a:lstStyle>
            <a:lvl1pPr marL="91440" indent="-91440">
              <a:buFont typeface="Arial" panose="020B0604020202020204" pitchFamily="34" charset="0"/>
              <a:buChar cha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9796027F-7875-4030-9381-8BD8C4F21935}" type="datetimeFigureOut">
              <a:rPr lang="en-US" smtClean="0"/>
              <a:t>6/23/2017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504097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509A250-FF31-4206-8172-F9D3106AACB1}" type="datetimeFigureOut">
              <a:rPr lang="en-US" smtClean="0"/>
              <a:t>6/23/2017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53899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9A250-FF31-4206-8172-F9D3106AACB1}" type="datetimeFigureOut">
              <a:rPr lang="en-US" smtClean="0"/>
              <a:t>6/23/2017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271015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6/23/2017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54219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4509A250-FF31-4206-8172-F9D3106AACB1}" type="datetimeFigureOut">
              <a:rPr lang="en-US" smtClean="0"/>
              <a:t>6/23/2017</a:t>
            </a:fld>
            <a:endParaRPr lang="en-US" dirty="0"/>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2363146909"/>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1"/>
            <a:r>
              <a:rPr lang="en-US" dirty="0"/>
              <a:t>Edit Master text styles</a:t>
            </a:r>
          </a:p>
          <a:p>
            <a:pPr lvl="2"/>
            <a:r>
              <a:rPr lang="en-US" dirty="0"/>
              <a:t>Second level</a:t>
            </a:r>
          </a:p>
          <a:p>
            <a:pPr lvl="3"/>
            <a:r>
              <a:rPr lang="en-US" dirty="0"/>
              <a:t>Third level</a:t>
            </a:r>
          </a:p>
          <a:p>
            <a:pPr lvl="4"/>
            <a:r>
              <a:rPr lang="en-US" dirty="0"/>
              <a:t>Fourth level</a:t>
            </a:r>
          </a:p>
          <a:p>
            <a:pPr lvl="5"/>
            <a:r>
              <a:rPr lang="en-US" dirty="0"/>
              <a:t>Fifth level</a:t>
            </a:r>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4AAD347D-5ACD-4C99-B74B-A9C85AD731AF}" type="datetimeFigureOut">
              <a:rPr lang="en-US" smtClean="0"/>
              <a:t>6/23/2017</a:t>
            </a:fld>
            <a:endParaRPr lang="en-US" dirty="0"/>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dirty="0"/>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3730345606"/>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 id="2147483775" r:id="rId12"/>
  </p:sldLayoutIdLst>
  <p:hf sldNum="0" hdr="0" ftr="0" dt="0"/>
  <p:txStyles>
    <p:titleStyle>
      <a:lvl1pPr algn="l" defTabSz="914400" rtl="0" eaLnBrk="1" latinLnBrk="0" hangingPunct="1">
        <a:lnSpc>
          <a:spcPct val="85000"/>
        </a:lnSpc>
        <a:spcBef>
          <a:spcPct val="0"/>
        </a:spcBef>
        <a:buNone/>
        <a:defRPr sz="5400" kern="1200" spc="-120" baseline="0">
          <a:solidFill>
            <a:schemeClr val="accent1">
              <a:lumMod val="75000"/>
            </a:schemeClr>
          </a:solidFill>
          <a:latin typeface="+mj-lt"/>
          <a:ea typeface="+mj-ea"/>
          <a:cs typeface="+mj-cs"/>
        </a:defRPr>
      </a:lvl1pPr>
    </p:titleStyle>
    <p:bodyStyle>
      <a:lvl1pPr marL="91440" indent="-91440" algn="l" defTabSz="914400" rtl="0" eaLnBrk="1" latinLnBrk="0" hangingPunct="1">
        <a:lnSpc>
          <a:spcPct val="85000"/>
        </a:lnSpc>
        <a:spcBef>
          <a:spcPts val="1300"/>
        </a:spcBef>
        <a:buFont typeface="Wingdings" panose="05000000000000000000" pitchFamily="2" charset="2"/>
        <a:buChar char="Ø"/>
        <a:defRPr sz="2400" kern="1200">
          <a:solidFill>
            <a:schemeClr val="tx1">
              <a:lumMod val="85000"/>
              <a:lumOff val="15000"/>
            </a:schemeClr>
          </a:solidFill>
          <a:latin typeface="+mn-lt"/>
          <a:ea typeface="+mn-ea"/>
          <a:cs typeface="+mn-cs"/>
        </a:defRPr>
      </a:lvl1pPr>
      <a:lvl2pPr marL="461772" indent="-457200" algn="l" defTabSz="914400" rtl="0" eaLnBrk="1" latinLnBrk="0" hangingPunct="1">
        <a:lnSpc>
          <a:spcPct val="85000"/>
        </a:lnSpc>
        <a:spcBef>
          <a:spcPts val="600"/>
        </a:spcBef>
        <a:buFont typeface="Arial" panose="020B0604020202020204" pitchFamily="34" charset="0"/>
        <a:buChar char="•"/>
        <a:defRPr sz="4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400" i="0"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20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20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20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BD124-2E6F-4BE7-8D70-A2B4FFBAE4DD}"/>
              </a:ext>
            </a:extLst>
          </p:cNvPr>
          <p:cNvSpPr>
            <a:spLocks noGrp="1"/>
          </p:cNvSpPr>
          <p:nvPr>
            <p:ph type="ctrTitle"/>
          </p:nvPr>
        </p:nvSpPr>
        <p:spPr>
          <a:xfrm>
            <a:off x="560474" y="622788"/>
            <a:ext cx="10782300" cy="3352800"/>
          </a:xfrm>
        </p:spPr>
        <p:txBody>
          <a:bodyPr>
            <a:normAutofit/>
          </a:bodyPr>
          <a:lstStyle/>
          <a:p>
            <a:r>
              <a:rPr lang="en-CA" sz="6000" dirty="0"/>
              <a:t>Experiences of Transgender Persons in the Healthcare System: </a:t>
            </a:r>
            <a:br>
              <a:rPr lang="en-CA" sz="6000" dirty="0"/>
            </a:br>
            <a:r>
              <a:rPr lang="en-CA" sz="4000" dirty="0">
                <a:solidFill>
                  <a:schemeClr val="accent1">
                    <a:lumMod val="50000"/>
                  </a:schemeClr>
                </a:solidFill>
              </a:rPr>
              <a:t>An Integrative Review</a:t>
            </a:r>
            <a:endParaRPr lang="en-CA" sz="5400" dirty="0">
              <a:solidFill>
                <a:schemeClr val="accent1">
                  <a:lumMod val="50000"/>
                </a:schemeClr>
              </a:solidFill>
            </a:endParaRPr>
          </a:p>
        </p:txBody>
      </p:sp>
      <p:sp>
        <p:nvSpPr>
          <p:cNvPr id="3" name="Subtitle 2">
            <a:extLst>
              <a:ext uri="{FF2B5EF4-FFF2-40B4-BE49-F238E27FC236}">
                <a16:creationId xmlns:a16="http://schemas.microsoft.com/office/drawing/2014/main" id="{161F2ED2-6626-47FE-939F-EA8F8A3E9CA3}"/>
              </a:ext>
            </a:extLst>
          </p:cNvPr>
          <p:cNvSpPr>
            <a:spLocks noGrp="1"/>
          </p:cNvSpPr>
          <p:nvPr>
            <p:ph type="subTitle" idx="1"/>
          </p:nvPr>
        </p:nvSpPr>
        <p:spPr>
          <a:xfrm>
            <a:off x="678270" y="4583394"/>
            <a:ext cx="9228201" cy="2376804"/>
          </a:xfrm>
        </p:spPr>
        <p:txBody>
          <a:bodyPr>
            <a:normAutofit/>
          </a:bodyPr>
          <a:lstStyle/>
          <a:p>
            <a:r>
              <a:rPr lang="en-CA" dirty="0">
                <a:solidFill>
                  <a:schemeClr val="tx2"/>
                </a:solidFill>
              </a:rPr>
              <a:t>By Sandy Escobar, </a:t>
            </a:r>
            <a:r>
              <a:rPr lang="en-CA" sz="2400" dirty="0">
                <a:solidFill>
                  <a:schemeClr val="tx2"/>
                </a:solidFill>
              </a:rPr>
              <a:t>BFA, </a:t>
            </a:r>
            <a:r>
              <a:rPr lang="en-CA" sz="2400" dirty="0" err="1">
                <a:solidFill>
                  <a:schemeClr val="tx2"/>
                </a:solidFill>
              </a:rPr>
              <a:t>MSc.OT</a:t>
            </a:r>
            <a:r>
              <a:rPr lang="en-CA" sz="2400" dirty="0">
                <a:solidFill>
                  <a:schemeClr val="tx2"/>
                </a:solidFill>
              </a:rPr>
              <a:t> Candidate, July 2017</a:t>
            </a:r>
          </a:p>
          <a:p>
            <a:endParaRPr lang="en-CA" sz="2000" dirty="0">
              <a:solidFill>
                <a:schemeClr val="tx2"/>
              </a:solidFill>
            </a:endParaRPr>
          </a:p>
          <a:p>
            <a:r>
              <a:rPr lang="en-CA" sz="2400" dirty="0">
                <a:solidFill>
                  <a:schemeClr val="tx2"/>
                </a:solidFill>
              </a:rPr>
              <a:t>With support from Dalhousie University</a:t>
            </a:r>
          </a:p>
          <a:p>
            <a:r>
              <a:rPr lang="en-CA" sz="2400" dirty="0">
                <a:solidFill>
                  <a:schemeClr val="tx2"/>
                </a:solidFill>
              </a:rPr>
              <a:t>And Faculty Supervisor, Brenda </a:t>
            </a:r>
            <a:r>
              <a:rPr lang="en-CA" sz="2400" dirty="0" err="1">
                <a:solidFill>
                  <a:schemeClr val="tx2"/>
                </a:solidFill>
              </a:rPr>
              <a:t>Beagan</a:t>
            </a:r>
            <a:endParaRPr lang="en-CA" sz="2400" dirty="0">
              <a:solidFill>
                <a:schemeClr val="tx2"/>
              </a:solidFill>
            </a:endParaRPr>
          </a:p>
        </p:txBody>
      </p:sp>
      <p:pic>
        <p:nvPicPr>
          <p:cNvPr id="11" name="Picture 10">
            <a:extLst>
              <a:ext uri="{FF2B5EF4-FFF2-40B4-BE49-F238E27FC236}">
                <a16:creationId xmlns:a16="http://schemas.microsoft.com/office/drawing/2014/main" id="{10D94B6D-B8EC-4C4B-B9EB-95266175012E}"/>
              </a:ext>
            </a:extLst>
          </p:cNvPr>
          <p:cNvPicPr>
            <a:picLocks noChangeAspect="1"/>
          </p:cNvPicPr>
          <p:nvPr/>
        </p:nvPicPr>
        <p:blipFill>
          <a:blip r:embed="rId3"/>
          <a:stretch>
            <a:fillRect/>
          </a:stretch>
        </p:blipFill>
        <p:spPr>
          <a:xfrm>
            <a:off x="7982174" y="5460412"/>
            <a:ext cx="4209826" cy="1397588"/>
          </a:xfrm>
          <a:prstGeom prst="rect">
            <a:avLst/>
          </a:prstGeom>
        </p:spPr>
      </p:pic>
    </p:spTree>
    <p:extLst>
      <p:ext uri="{BB962C8B-B14F-4D97-AF65-F5344CB8AC3E}">
        <p14:creationId xmlns:p14="http://schemas.microsoft.com/office/powerpoint/2010/main" val="1006861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7967C-8F7D-4447-8DA8-A5CD72471E7B}"/>
              </a:ext>
            </a:extLst>
          </p:cNvPr>
          <p:cNvSpPr>
            <a:spLocks noGrp="1"/>
          </p:cNvSpPr>
          <p:nvPr>
            <p:ph type="title"/>
          </p:nvPr>
        </p:nvSpPr>
        <p:spPr/>
        <p:txBody>
          <a:bodyPr/>
          <a:lstStyle/>
          <a:p>
            <a:r>
              <a:rPr lang="en-CA" dirty="0"/>
              <a:t>Search Terms </a:t>
            </a:r>
          </a:p>
        </p:txBody>
      </p:sp>
      <p:sp>
        <p:nvSpPr>
          <p:cNvPr id="3" name="Text Placeholder 2">
            <a:extLst>
              <a:ext uri="{FF2B5EF4-FFF2-40B4-BE49-F238E27FC236}">
                <a16:creationId xmlns:a16="http://schemas.microsoft.com/office/drawing/2014/main" id="{3B5CACE3-C98F-4256-AC82-3FE0A8D93261}"/>
              </a:ext>
            </a:extLst>
          </p:cNvPr>
          <p:cNvSpPr>
            <a:spLocks noGrp="1"/>
          </p:cNvSpPr>
          <p:nvPr>
            <p:ph type="body" idx="1"/>
          </p:nvPr>
        </p:nvSpPr>
        <p:spPr>
          <a:xfrm>
            <a:off x="676656" y="1613647"/>
            <a:ext cx="4663440" cy="1150220"/>
          </a:xfrm>
        </p:spPr>
        <p:txBody>
          <a:bodyPr>
            <a:normAutofit/>
          </a:bodyPr>
          <a:lstStyle/>
          <a:p>
            <a:r>
              <a:rPr lang="en-CA" sz="2800" dirty="0"/>
              <a:t>Terms Related to Transgender:</a:t>
            </a:r>
          </a:p>
        </p:txBody>
      </p:sp>
      <p:sp>
        <p:nvSpPr>
          <p:cNvPr id="4" name="Content Placeholder 3">
            <a:extLst>
              <a:ext uri="{FF2B5EF4-FFF2-40B4-BE49-F238E27FC236}">
                <a16:creationId xmlns:a16="http://schemas.microsoft.com/office/drawing/2014/main" id="{A9718268-2B75-41A1-9014-7E7D677BFE08}"/>
              </a:ext>
            </a:extLst>
          </p:cNvPr>
          <p:cNvSpPr>
            <a:spLocks noGrp="1"/>
          </p:cNvSpPr>
          <p:nvPr>
            <p:ph sz="half" idx="2"/>
          </p:nvPr>
        </p:nvSpPr>
        <p:spPr>
          <a:xfrm>
            <a:off x="1103311" y="2647302"/>
            <a:ext cx="2317620" cy="3741738"/>
          </a:xfrm>
        </p:spPr>
        <p:txBody>
          <a:bodyPr/>
          <a:lstStyle/>
          <a:p>
            <a:r>
              <a:rPr lang="en-CA" dirty="0"/>
              <a:t>transgender, </a:t>
            </a:r>
          </a:p>
          <a:p>
            <a:r>
              <a:rPr lang="en-CA" dirty="0"/>
              <a:t>transsexual, </a:t>
            </a:r>
          </a:p>
          <a:p>
            <a:r>
              <a:rPr lang="en-CA" dirty="0"/>
              <a:t>gender identity disorder</a:t>
            </a:r>
          </a:p>
          <a:p>
            <a:r>
              <a:rPr lang="en-CA" dirty="0"/>
              <a:t>gender nonconforming </a:t>
            </a:r>
          </a:p>
        </p:txBody>
      </p:sp>
      <p:sp>
        <p:nvSpPr>
          <p:cNvPr id="5" name="Text Placeholder 4">
            <a:extLst>
              <a:ext uri="{FF2B5EF4-FFF2-40B4-BE49-F238E27FC236}">
                <a16:creationId xmlns:a16="http://schemas.microsoft.com/office/drawing/2014/main" id="{92F7842B-859F-4EC7-B4B4-FEE5AAD9A352}"/>
              </a:ext>
            </a:extLst>
          </p:cNvPr>
          <p:cNvSpPr>
            <a:spLocks noGrp="1"/>
          </p:cNvSpPr>
          <p:nvPr>
            <p:ph type="body" sz="quarter" idx="3"/>
          </p:nvPr>
        </p:nvSpPr>
        <p:spPr>
          <a:xfrm>
            <a:off x="5217460" y="1688951"/>
            <a:ext cx="5392773" cy="792311"/>
          </a:xfrm>
        </p:spPr>
        <p:txBody>
          <a:bodyPr>
            <a:normAutofit lnSpcReduction="10000"/>
          </a:bodyPr>
          <a:lstStyle/>
          <a:p>
            <a:r>
              <a:rPr lang="en-CA" sz="2800" dirty="0"/>
              <a:t>Terms related to healthcare and patient:</a:t>
            </a:r>
          </a:p>
        </p:txBody>
      </p:sp>
      <p:sp>
        <p:nvSpPr>
          <p:cNvPr id="6" name="Content Placeholder 5">
            <a:extLst>
              <a:ext uri="{FF2B5EF4-FFF2-40B4-BE49-F238E27FC236}">
                <a16:creationId xmlns:a16="http://schemas.microsoft.com/office/drawing/2014/main" id="{4555A635-E6DF-4173-84D8-E65BBE586DB8}"/>
              </a:ext>
            </a:extLst>
          </p:cNvPr>
          <p:cNvSpPr>
            <a:spLocks noGrp="1"/>
          </p:cNvSpPr>
          <p:nvPr>
            <p:ph sz="quarter" idx="4"/>
          </p:nvPr>
        </p:nvSpPr>
        <p:spPr>
          <a:xfrm>
            <a:off x="5217459" y="2647302"/>
            <a:ext cx="5392773" cy="3741738"/>
          </a:xfrm>
        </p:spPr>
        <p:txBody>
          <a:bodyPr>
            <a:normAutofit/>
          </a:bodyPr>
          <a:lstStyle/>
          <a:p>
            <a:r>
              <a:rPr lang="en-CA" dirty="0"/>
              <a:t>client, patient, service user,</a:t>
            </a:r>
          </a:p>
          <a:p>
            <a:r>
              <a:rPr lang="en-CA" dirty="0"/>
              <a:t>mental inpatients or outpatients,</a:t>
            </a:r>
          </a:p>
          <a:p>
            <a:r>
              <a:rPr lang="en-CA" dirty="0"/>
              <a:t>professional/practitioner/therapist client relations/relationships,</a:t>
            </a:r>
          </a:p>
          <a:p>
            <a:r>
              <a:rPr lang="en-CA" dirty="0"/>
              <a:t> patient/client/consumers attitudes/centred rights/satisfaction, </a:t>
            </a:r>
          </a:p>
          <a:p>
            <a:r>
              <a:rPr lang="en-CA" dirty="0"/>
              <a:t>treatment, compliance/barriers/refusal</a:t>
            </a:r>
          </a:p>
          <a:p>
            <a:r>
              <a:rPr lang="en-CA" dirty="0"/>
              <a:t>quality of care, healthcare disparities, health services, quality of health care </a:t>
            </a:r>
          </a:p>
        </p:txBody>
      </p:sp>
      <p:sp>
        <p:nvSpPr>
          <p:cNvPr id="7" name="TextBox 6">
            <a:extLst>
              <a:ext uri="{FF2B5EF4-FFF2-40B4-BE49-F238E27FC236}">
                <a16:creationId xmlns:a16="http://schemas.microsoft.com/office/drawing/2014/main" id="{C8F6128A-D2B6-4539-BD3E-05A733F8F52D}"/>
              </a:ext>
            </a:extLst>
          </p:cNvPr>
          <p:cNvSpPr txBox="1"/>
          <p:nvPr/>
        </p:nvSpPr>
        <p:spPr>
          <a:xfrm>
            <a:off x="3770555" y="3426578"/>
            <a:ext cx="1097279" cy="543739"/>
          </a:xfrm>
          <a:prstGeom prst="rect">
            <a:avLst/>
          </a:prstGeom>
          <a:noFill/>
        </p:spPr>
        <p:txBody>
          <a:bodyPr wrap="square" rtlCol="0">
            <a:spAutoFit/>
          </a:bodyPr>
          <a:lstStyle/>
          <a:p>
            <a:r>
              <a:rPr lang="en-CA" sz="4400" baseline="-25000" dirty="0"/>
              <a:t>AND</a:t>
            </a:r>
            <a:endParaRPr lang="en-CA" sz="1600" baseline="-25000" dirty="0"/>
          </a:p>
        </p:txBody>
      </p:sp>
    </p:spTree>
    <p:extLst>
      <p:ext uri="{BB962C8B-B14F-4D97-AF65-F5344CB8AC3E}">
        <p14:creationId xmlns:p14="http://schemas.microsoft.com/office/powerpoint/2010/main" val="2184240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447C565-DCE4-4870-B743-AD2BF7C95137}"/>
              </a:ext>
            </a:extLst>
          </p:cNvPr>
          <p:cNvSpPr>
            <a:spLocks noGrp="1"/>
          </p:cNvSpPr>
          <p:nvPr>
            <p:ph type="body" idx="1"/>
          </p:nvPr>
        </p:nvSpPr>
        <p:spPr>
          <a:xfrm>
            <a:off x="810207" y="1161826"/>
            <a:ext cx="4396338" cy="1319436"/>
          </a:xfrm>
        </p:spPr>
        <p:txBody>
          <a:bodyPr>
            <a:normAutofit lnSpcReduction="10000"/>
          </a:bodyPr>
          <a:lstStyle/>
          <a:p>
            <a:r>
              <a:rPr lang="en-CA" sz="4800" dirty="0"/>
              <a:t>Inclusion Criteria</a:t>
            </a:r>
          </a:p>
        </p:txBody>
      </p:sp>
      <p:sp>
        <p:nvSpPr>
          <p:cNvPr id="4" name="Content Placeholder 3">
            <a:extLst>
              <a:ext uri="{FF2B5EF4-FFF2-40B4-BE49-F238E27FC236}">
                <a16:creationId xmlns:a16="http://schemas.microsoft.com/office/drawing/2014/main" id="{66D9BD37-BD20-410A-B00C-B15D69623F0D}"/>
              </a:ext>
            </a:extLst>
          </p:cNvPr>
          <p:cNvSpPr>
            <a:spLocks noGrp="1"/>
          </p:cNvSpPr>
          <p:nvPr>
            <p:ph sz="half" idx="2"/>
          </p:nvPr>
        </p:nvSpPr>
        <p:spPr/>
        <p:txBody>
          <a:bodyPr>
            <a:normAutofit lnSpcReduction="10000"/>
          </a:bodyPr>
          <a:lstStyle/>
          <a:p>
            <a:r>
              <a:rPr lang="en-CA" dirty="0"/>
              <a:t>From 2006 -2016</a:t>
            </a:r>
          </a:p>
          <a:p>
            <a:r>
              <a:rPr lang="en-CA" dirty="0"/>
              <a:t>Centres on perspectives, observations, narratives of trans clients</a:t>
            </a:r>
          </a:p>
          <a:p>
            <a:r>
              <a:rPr lang="en-CA" dirty="0"/>
              <a:t>Access or use of the healthcare system</a:t>
            </a:r>
          </a:p>
          <a:p>
            <a:r>
              <a:rPr lang="en-CA" dirty="0"/>
              <a:t>Original Data</a:t>
            </a:r>
          </a:p>
          <a:p>
            <a:r>
              <a:rPr lang="en-CA" dirty="0"/>
              <a:t>Peer reviewed Journal articles</a:t>
            </a:r>
          </a:p>
        </p:txBody>
      </p:sp>
      <p:sp>
        <p:nvSpPr>
          <p:cNvPr id="5" name="Text Placeholder 4">
            <a:extLst>
              <a:ext uri="{FF2B5EF4-FFF2-40B4-BE49-F238E27FC236}">
                <a16:creationId xmlns:a16="http://schemas.microsoft.com/office/drawing/2014/main" id="{F075C4AC-D177-4CB7-9B86-902B087D0578}"/>
              </a:ext>
            </a:extLst>
          </p:cNvPr>
          <p:cNvSpPr>
            <a:spLocks noGrp="1"/>
          </p:cNvSpPr>
          <p:nvPr>
            <p:ph type="body" sz="quarter" idx="3"/>
          </p:nvPr>
        </p:nvSpPr>
        <p:spPr>
          <a:xfrm>
            <a:off x="5654495" y="1161826"/>
            <a:ext cx="4396339" cy="1319436"/>
          </a:xfrm>
        </p:spPr>
        <p:txBody>
          <a:bodyPr>
            <a:normAutofit lnSpcReduction="10000"/>
          </a:bodyPr>
          <a:lstStyle/>
          <a:p>
            <a:r>
              <a:rPr lang="en-CA" sz="4800" dirty="0"/>
              <a:t>Exclusion Criteria</a:t>
            </a:r>
          </a:p>
        </p:txBody>
      </p:sp>
      <p:sp>
        <p:nvSpPr>
          <p:cNvPr id="6" name="Content Placeholder 5">
            <a:extLst>
              <a:ext uri="{FF2B5EF4-FFF2-40B4-BE49-F238E27FC236}">
                <a16:creationId xmlns:a16="http://schemas.microsoft.com/office/drawing/2014/main" id="{8DBBC264-A57F-4835-981F-EC790A30985B}"/>
              </a:ext>
            </a:extLst>
          </p:cNvPr>
          <p:cNvSpPr>
            <a:spLocks noGrp="1"/>
          </p:cNvSpPr>
          <p:nvPr>
            <p:ph sz="quarter" idx="4"/>
          </p:nvPr>
        </p:nvSpPr>
        <p:spPr/>
        <p:txBody>
          <a:bodyPr>
            <a:normAutofit fontScale="85000" lnSpcReduction="20000"/>
          </a:bodyPr>
          <a:lstStyle/>
          <a:p>
            <a:r>
              <a:rPr lang="en-CA" dirty="0"/>
              <a:t>Prior to 2006</a:t>
            </a:r>
          </a:p>
          <a:p>
            <a:r>
              <a:rPr lang="en-CA" dirty="0"/>
              <a:t>Non-English </a:t>
            </a:r>
          </a:p>
          <a:p>
            <a:r>
              <a:rPr lang="en-CA" dirty="0"/>
              <a:t>From non-western countries (acceptance of trans people in healthcare varies widely globally)</a:t>
            </a:r>
          </a:p>
          <a:p>
            <a:r>
              <a:rPr lang="en-CA" dirty="0"/>
              <a:t>Does not centre on trans clients or only include trans clients (</a:t>
            </a:r>
            <a:r>
              <a:rPr lang="en-CA" dirty="0" err="1"/>
              <a:t>ie</a:t>
            </a:r>
            <a:r>
              <a:rPr lang="en-CA" dirty="0"/>
              <a:t> LGBT)</a:t>
            </a:r>
          </a:p>
          <a:p>
            <a:r>
              <a:rPr lang="en-CA" dirty="0"/>
              <a:t>Not centred on healthcare experiences</a:t>
            </a:r>
          </a:p>
          <a:p>
            <a:r>
              <a:rPr lang="en-CA" dirty="0"/>
              <a:t>Focuses on technical aspects of medical transitions </a:t>
            </a:r>
          </a:p>
          <a:p>
            <a:endParaRPr lang="en-CA" dirty="0"/>
          </a:p>
        </p:txBody>
      </p:sp>
    </p:spTree>
    <p:extLst>
      <p:ext uri="{BB962C8B-B14F-4D97-AF65-F5344CB8AC3E}">
        <p14:creationId xmlns:p14="http://schemas.microsoft.com/office/powerpoint/2010/main" val="1717609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3E9FD-3F69-4F31-A82D-B5E9401425D1}"/>
              </a:ext>
            </a:extLst>
          </p:cNvPr>
          <p:cNvSpPr>
            <a:spLocks noGrp="1"/>
          </p:cNvSpPr>
          <p:nvPr>
            <p:ph type="title"/>
          </p:nvPr>
        </p:nvSpPr>
        <p:spPr/>
        <p:txBody>
          <a:bodyPr/>
          <a:lstStyle/>
          <a:p>
            <a:r>
              <a:rPr lang="en-CA" dirty="0"/>
              <a:t>Types of Studies</a:t>
            </a:r>
          </a:p>
        </p:txBody>
      </p:sp>
      <p:sp>
        <p:nvSpPr>
          <p:cNvPr id="3" name="Content Placeholder 2">
            <a:extLst>
              <a:ext uri="{FF2B5EF4-FFF2-40B4-BE49-F238E27FC236}">
                <a16:creationId xmlns:a16="http://schemas.microsoft.com/office/drawing/2014/main" id="{2D551CD2-949A-421F-837C-C08835487686}"/>
              </a:ext>
            </a:extLst>
          </p:cNvPr>
          <p:cNvSpPr>
            <a:spLocks noGrp="1"/>
          </p:cNvSpPr>
          <p:nvPr>
            <p:ph idx="1"/>
          </p:nvPr>
        </p:nvSpPr>
        <p:spPr/>
        <p:txBody>
          <a:bodyPr>
            <a:normAutofit/>
          </a:bodyPr>
          <a:lstStyle/>
          <a:p>
            <a:r>
              <a:rPr lang="en-CA" sz="2800" dirty="0"/>
              <a:t>416 articles originally found</a:t>
            </a:r>
          </a:p>
          <a:p>
            <a:r>
              <a:rPr lang="en-CA" sz="2800" dirty="0"/>
              <a:t>24 articles met the criteria</a:t>
            </a:r>
          </a:p>
          <a:p>
            <a:r>
              <a:rPr lang="en-CA" sz="2800" dirty="0"/>
              <a:t>16 qualitative </a:t>
            </a:r>
            <a:r>
              <a:rPr lang="en-CA" sz="2800" dirty="0">
                <a:sym typeface="Wingdings" panose="05000000000000000000" pitchFamily="2" charset="2"/>
              </a:rPr>
              <a:t> 6 grounded theory, 7 generic qualitative</a:t>
            </a:r>
          </a:p>
          <a:p>
            <a:r>
              <a:rPr lang="en-CA" sz="2800" dirty="0">
                <a:sym typeface="Wingdings" panose="05000000000000000000" pitchFamily="2" charset="2"/>
              </a:rPr>
              <a:t>6 quantitative cross sectional surveys </a:t>
            </a:r>
            <a:endParaRPr lang="en-CA" sz="2800" dirty="0"/>
          </a:p>
        </p:txBody>
      </p:sp>
    </p:spTree>
    <p:extLst>
      <p:ext uri="{BB962C8B-B14F-4D97-AF65-F5344CB8AC3E}">
        <p14:creationId xmlns:p14="http://schemas.microsoft.com/office/powerpoint/2010/main" val="3599203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6FBEE-3032-41AE-ADFF-09CC7AD5EB18}"/>
              </a:ext>
            </a:extLst>
          </p:cNvPr>
          <p:cNvSpPr>
            <a:spLocks noGrp="1"/>
          </p:cNvSpPr>
          <p:nvPr>
            <p:ph type="title"/>
          </p:nvPr>
        </p:nvSpPr>
        <p:spPr/>
        <p:txBody>
          <a:bodyPr/>
          <a:lstStyle/>
          <a:p>
            <a:r>
              <a:rPr lang="en-CA" dirty="0"/>
              <a:t>Categories of Results</a:t>
            </a:r>
          </a:p>
        </p:txBody>
      </p:sp>
      <p:sp>
        <p:nvSpPr>
          <p:cNvPr id="3" name="Content Placeholder 2">
            <a:extLst>
              <a:ext uri="{FF2B5EF4-FFF2-40B4-BE49-F238E27FC236}">
                <a16:creationId xmlns:a16="http://schemas.microsoft.com/office/drawing/2014/main" id="{F6AECA76-F15D-40C0-AFAB-BC84D08F152E}"/>
              </a:ext>
            </a:extLst>
          </p:cNvPr>
          <p:cNvSpPr>
            <a:spLocks noGrp="1"/>
          </p:cNvSpPr>
          <p:nvPr>
            <p:ph idx="1"/>
          </p:nvPr>
        </p:nvSpPr>
        <p:spPr/>
        <p:txBody>
          <a:bodyPr>
            <a:normAutofit/>
          </a:bodyPr>
          <a:lstStyle/>
          <a:p>
            <a:r>
              <a:rPr lang="en-CA" sz="3200" dirty="0"/>
              <a:t>Barriers experienced</a:t>
            </a:r>
          </a:p>
          <a:p>
            <a:pPr marL="0" indent="0">
              <a:buNone/>
            </a:pPr>
            <a:endParaRPr lang="en-CA" sz="3200" dirty="0"/>
          </a:p>
          <a:p>
            <a:r>
              <a:rPr lang="en-CA" sz="3200" dirty="0"/>
              <a:t>Positive experiences</a:t>
            </a:r>
          </a:p>
          <a:p>
            <a:r>
              <a:rPr lang="en-CA" sz="3200" dirty="0"/>
              <a:t>Strategies used by trans clients</a:t>
            </a:r>
          </a:p>
        </p:txBody>
      </p:sp>
      <p:sp>
        <p:nvSpPr>
          <p:cNvPr id="4" name="Oval 3">
            <a:extLst>
              <a:ext uri="{FF2B5EF4-FFF2-40B4-BE49-F238E27FC236}">
                <a16:creationId xmlns:a16="http://schemas.microsoft.com/office/drawing/2014/main" id="{09BE23EE-64F1-4739-AE85-DA94B99582DC}"/>
              </a:ext>
            </a:extLst>
          </p:cNvPr>
          <p:cNvSpPr/>
          <p:nvPr/>
        </p:nvSpPr>
        <p:spPr>
          <a:xfrm>
            <a:off x="451820" y="1699709"/>
            <a:ext cx="4163211" cy="104349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9951227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ED5A0-941D-4944-8EC0-0D1800CA898A}"/>
              </a:ext>
            </a:extLst>
          </p:cNvPr>
          <p:cNvSpPr>
            <a:spLocks noGrp="1"/>
          </p:cNvSpPr>
          <p:nvPr>
            <p:ph type="title"/>
          </p:nvPr>
        </p:nvSpPr>
        <p:spPr/>
        <p:txBody>
          <a:bodyPr/>
          <a:lstStyle/>
          <a:p>
            <a:r>
              <a:rPr lang="en-CA" dirty="0"/>
              <a:t>Overview of Barriers:</a:t>
            </a:r>
          </a:p>
        </p:txBody>
      </p:sp>
      <p:sp>
        <p:nvSpPr>
          <p:cNvPr id="3" name="Content Placeholder 2">
            <a:extLst>
              <a:ext uri="{FF2B5EF4-FFF2-40B4-BE49-F238E27FC236}">
                <a16:creationId xmlns:a16="http://schemas.microsoft.com/office/drawing/2014/main" id="{60AF4466-8DA9-4E0C-8F14-5D85500E655B}"/>
              </a:ext>
            </a:extLst>
          </p:cNvPr>
          <p:cNvSpPr>
            <a:spLocks noGrp="1"/>
          </p:cNvSpPr>
          <p:nvPr>
            <p:ph idx="1"/>
          </p:nvPr>
        </p:nvSpPr>
        <p:spPr/>
        <p:txBody>
          <a:bodyPr>
            <a:normAutofit/>
          </a:bodyPr>
          <a:lstStyle/>
          <a:p>
            <a:r>
              <a:rPr lang="en-CA" sz="2800" dirty="0"/>
              <a:t>Overt discrimination experienced by 37.2-41.8% of clients (Bauer et al., 2015, Shires &amp; Jaffe, 2015). </a:t>
            </a:r>
          </a:p>
          <a:p>
            <a:r>
              <a:rPr lang="en-CA" sz="2800" dirty="0"/>
              <a:t>Trans people experienced significant structural barriers and were grateful for adequate treatment (Bauer et al., 2009; Dewey, 2008; </a:t>
            </a:r>
            <a:r>
              <a:rPr lang="en-CA" sz="2800" dirty="0" err="1"/>
              <a:t>Poteat</a:t>
            </a:r>
            <a:r>
              <a:rPr lang="en-CA" sz="2800" dirty="0"/>
              <a:t> et al., 2013). </a:t>
            </a:r>
          </a:p>
        </p:txBody>
      </p:sp>
    </p:spTree>
    <p:extLst>
      <p:ext uri="{BB962C8B-B14F-4D97-AF65-F5344CB8AC3E}">
        <p14:creationId xmlns:p14="http://schemas.microsoft.com/office/powerpoint/2010/main" val="2043939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8587A-3864-4FDC-8FFE-73DC732140A9}"/>
              </a:ext>
            </a:extLst>
          </p:cNvPr>
          <p:cNvSpPr>
            <a:spLocks noGrp="1"/>
          </p:cNvSpPr>
          <p:nvPr>
            <p:ph type="title"/>
          </p:nvPr>
        </p:nvSpPr>
        <p:spPr/>
        <p:txBody>
          <a:bodyPr/>
          <a:lstStyle/>
          <a:p>
            <a:r>
              <a:rPr lang="en-CA" dirty="0"/>
              <a:t>Categories of Barriers</a:t>
            </a:r>
          </a:p>
        </p:txBody>
      </p:sp>
      <p:sp>
        <p:nvSpPr>
          <p:cNvPr id="3" name="Content Placeholder 2">
            <a:extLst>
              <a:ext uri="{FF2B5EF4-FFF2-40B4-BE49-F238E27FC236}">
                <a16:creationId xmlns:a16="http://schemas.microsoft.com/office/drawing/2014/main" id="{0CA1768F-9864-40C5-AF40-7A8214CA15A8}"/>
              </a:ext>
            </a:extLst>
          </p:cNvPr>
          <p:cNvSpPr>
            <a:spLocks noGrp="1"/>
          </p:cNvSpPr>
          <p:nvPr>
            <p:ph idx="1"/>
          </p:nvPr>
        </p:nvSpPr>
        <p:spPr/>
        <p:txBody>
          <a:bodyPr>
            <a:normAutofit/>
          </a:bodyPr>
          <a:lstStyle/>
          <a:p>
            <a:r>
              <a:rPr lang="en-CA" sz="2800" dirty="0"/>
              <a:t>Lack of Informed Providers </a:t>
            </a:r>
          </a:p>
          <a:p>
            <a:r>
              <a:rPr lang="en-CA" sz="2800" dirty="0"/>
              <a:t>Insensitivity: </a:t>
            </a:r>
          </a:p>
          <a:p>
            <a:pPr lvl="1"/>
            <a:r>
              <a:rPr lang="en-CA" sz="2400" dirty="0" err="1"/>
              <a:t>misgendering</a:t>
            </a:r>
            <a:endParaRPr lang="en-CA" sz="2000" dirty="0"/>
          </a:p>
          <a:p>
            <a:pPr lvl="1"/>
            <a:r>
              <a:rPr lang="en-CA" sz="2400" dirty="0"/>
              <a:t>confidentiality concerns</a:t>
            </a:r>
          </a:p>
          <a:p>
            <a:pPr lvl="1"/>
            <a:r>
              <a:rPr lang="en-CA" sz="2400" dirty="0"/>
              <a:t>pathologizing of gender </a:t>
            </a:r>
          </a:p>
          <a:p>
            <a:pPr lvl="1"/>
            <a:r>
              <a:rPr lang="en-CA" sz="2400" dirty="0"/>
              <a:t>Intrusive questions</a:t>
            </a:r>
          </a:p>
          <a:p>
            <a:r>
              <a:rPr lang="en-CA" sz="2800" dirty="0"/>
              <a:t>Lack of accessible services/denied care</a:t>
            </a:r>
          </a:p>
          <a:p>
            <a:r>
              <a:rPr lang="en-CA" sz="2800" dirty="0"/>
              <a:t>Abuse</a:t>
            </a:r>
          </a:p>
        </p:txBody>
      </p:sp>
    </p:spTree>
    <p:extLst>
      <p:ext uri="{BB962C8B-B14F-4D97-AF65-F5344CB8AC3E}">
        <p14:creationId xmlns:p14="http://schemas.microsoft.com/office/powerpoint/2010/main" val="9326962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9491B-2B61-4307-8E19-8C55DBAF27A8}"/>
              </a:ext>
            </a:extLst>
          </p:cNvPr>
          <p:cNvSpPr>
            <a:spLocks noGrp="1"/>
          </p:cNvSpPr>
          <p:nvPr>
            <p:ph type="title"/>
          </p:nvPr>
        </p:nvSpPr>
        <p:spPr/>
        <p:txBody>
          <a:bodyPr/>
          <a:lstStyle/>
          <a:p>
            <a:r>
              <a:rPr lang="en-CA" dirty="0"/>
              <a:t>Lack of Information</a:t>
            </a:r>
          </a:p>
        </p:txBody>
      </p:sp>
      <p:sp>
        <p:nvSpPr>
          <p:cNvPr id="3" name="Content Placeholder 2">
            <a:extLst>
              <a:ext uri="{FF2B5EF4-FFF2-40B4-BE49-F238E27FC236}">
                <a16:creationId xmlns:a16="http://schemas.microsoft.com/office/drawing/2014/main" id="{8D8FD109-5C12-450A-8A22-0ED96AA1C432}"/>
              </a:ext>
            </a:extLst>
          </p:cNvPr>
          <p:cNvSpPr>
            <a:spLocks noGrp="1"/>
          </p:cNvSpPr>
          <p:nvPr>
            <p:ph idx="1"/>
          </p:nvPr>
        </p:nvSpPr>
        <p:spPr/>
        <p:txBody>
          <a:bodyPr>
            <a:normAutofit/>
          </a:bodyPr>
          <a:lstStyle/>
          <a:p>
            <a:r>
              <a:rPr lang="en-CA" sz="2800" dirty="0"/>
              <a:t>Found that providers lacked info to be able to discuss trans-related information with them or to provide trans –related healthcare</a:t>
            </a:r>
          </a:p>
          <a:p>
            <a:pPr lvl="1"/>
            <a:r>
              <a:rPr lang="en-CA" sz="2400" dirty="0"/>
              <a:t>Including narrow, binary understanding of who trans people are</a:t>
            </a:r>
          </a:p>
          <a:p>
            <a:r>
              <a:rPr lang="en-CA" sz="2800" dirty="0"/>
              <a:t>Part of this related to not enough research in this area</a:t>
            </a:r>
          </a:p>
        </p:txBody>
      </p:sp>
    </p:spTree>
    <p:extLst>
      <p:ext uri="{BB962C8B-B14F-4D97-AF65-F5344CB8AC3E}">
        <p14:creationId xmlns:p14="http://schemas.microsoft.com/office/powerpoint/2010/main" val="39688023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AD0B5-604E-4D37-B5B7-CEB5A91218A6}"/>
              </a:ext>
            </a:extLst>
          </p:cNvPr>
          <p:cNvSpPr>
            <a:spLocks noGrp="1"/>
          </p:cNvSpPr>
          <p:nvPr>
            <p:ph type="title"/>
          </p:nvPr>
        </p:nvSpPr>
        <p:spPr/>
        <p:txBody>
          <a:bodyPr/>
          <a:lstStyle/>
          <a:p>
            <a:r>
              <a:rPr lang="en-CA" dirty="0"/>
              <a:t>Impact of Lack of Information</a:t>
            </a:r>
          </a:p>
        </p:txBody>
      </p:sp>
      <p:sp>
        <p:nvSpPr>
          <p:cNvPr id="3" name="Content Placeholder 2">
            <a:extLst>
              <a:ext uri="{FF2B5EF4-FFF2-40B4-BE49-F238E27FC236}">
                <a16:creationId xmlns:a16="http://schemas.microsoft.com/office/drawing/2014/main" id="{A54934A3-77F5-4CA5-BA38-D7BD8CE8C5DB}"/>
              </a:ext>
            </a:extLst>
          </p:cNvPr>
          <p:cNvSpPr>
            <a:spLocks noGrp="1"/>
          </p:cNvSpPr>
          <p:nvPr>
            <p:ph idx="1"/>
          </p:nvPr>
        </p:nvSpPr>
        <p:spPr/>
        <p:txBody>
          <a:bodyPr>
            <a:normAutofit/>
          </a:bodyPr>
          <a:lstStyle/>
          <a:p>
            <a:r>
              <a:rPr lang="en-CA" sz="2800" dirty="0"/>
              <a:t>Trans clients felt at risk for receiving unsafe treatment (</a:t>
            </a:r>
            <a:r>
              <a:rPr lang="en-CA" sz="2800" dirty="0" err="1"/>
              <a:t>ie</a:t>
            </a:r>
            <a:r>
              <a:rPr lang="en-CA" sz="2800" dirty="0"/>
              <a:t>. side effects for wrong dose of hormones) </a:t>
            </a:r>
          </a:p>
          <a:p>
            <a:r>
              <a:rPr lang="en-CA" sz="2800" dirty="0"/>
              <a:t>Increased client discomfort addressing trans-related medical concerns with uninformed provider: 38% to 63% (Bauer et al., 2015)</a:t>
            </a:r>
          </a:p>
          <a:p>
            <a:r>
              <a:rPr lang="en-CA" sz="2800" dirty="0"/>
              <a:t>Trans clients felt an expectation to educate providers</a:t>
            </a:r>
          </a:p>
          <a:p>
            <a:endParaRPr lang="en-CA" sz="2800" dirty="0"/>
          </a:p>
        </p:txBody>
      </p:sp>
    </p:spTree>
    <p:extLst>
      <p:ext uri="{BB962C8B-B14F-4D97-AF65-F5344CB8AC3E}">
        <p14:creationId xmlns:p14="http://schemas.microsoft.com/office/powerpoint/2010/main" val="16171909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2A492-826E-4BB9-84B8-34B0D685CC1C}"/>
              </a:ext>
            </a:extLst>
          </p:cNvPr>
          <p:cNvSpPr>
            <a:spLocks noGrp="1"/>
          </p:cNvSpPr>
          <p:nvPr>
            <p:ph type="title"/>
          </p:nvPr>
        </p:nvSpPr>
        <p:spPr/>
        <p:txBody>
          <a:bodyPr/>
          <a:lstStyle/>
          <a:p>
            <a:r>
              <a:rPr lang="en-CA" dirty="0"/>
              <a:t>Insensitivity </a:t>
            </a:r>
          </a:p>
        </p:txBody>
      </p:sp>
      <p:sp>
        <p:nvSpPr>
          <p:cNvPr id="3" name="Content Placeholder 2">
            <a:extLst>
              <a:ext uri="{FF2B5EF4-FFF2-40B4-BE49-F238E27FC236}">
                <a16:creationId xmlns:a16="http://schemas.microsoft.com/office/drawing/2014/main" id="{57FA9264-CDEC-4D02-AFD4-47DFF83C0592}"/>
              </a:ext>
            </a:extLst>
          </p:cNvPr>
          <p:cNvSpPr>
            <a:spLocks noGrp="1"/>
          </p:cNvSpPr>
          <p:nvPr>
            <p:ph idx="1"/>
          </p:nvPr>
        </p:nvSpPr>
        <p:spPr/>
        <p:txBody>
          <a:bodyPr>
            <a:normAutofit/>
          </a:bodyPr>
          <a:lstStyle/>
          <a:p>
            <a:r>
              <a:rPr lang="en-CA" sz="2800" dirty="0"/>
              <a:t>General sense feeling providers are not respecting boundaries, and pathologizing gender (Bess &amp; </a:t>
            </a:r>
            <a:r>
              <a:rPr lang="en-CA" sz="2800" dirty="0" err="1"/>
              <a:t>Stabb</a:t>
            </a:r>
            <a:r>
              <a:rPr lang="en-CA" sz="2800" dirty="0"/>
              <a:t>, 2009; Ellis et al., 2015; Gridley et al., 2016; Melendez &amp; Pinto, 2009; </a:t>
            </a:r>
            <a:r>
              <a:rPr lang="en-CA" sz="2800" dirty="0" err="1"/>
              <a:t>Mizock</a:t>
            </a:r>
            <a:r>
              <a:rPr lang="en-CA" sz="2800" dirty="0"/>
              <a:t>, 2016; </a:t>
            </a:r>
            <a:r>
              <a:rPr lang="en-CA" sz="2800" dirty="0" err="1"/>
              <a:t>Poteat</a:t>
            </a:r>
            <a:r>
              <a:rPr lang="en-CA" sz="2800" dirty="0"/>
              <a:t> et al., 2013; Xavier et al., 2013). </a:t>
            </a:r>
          </a:p>
          <a:p>
            <a:r>
              <a:rPr lang="en-CA" sz="2800" dirty="0"/>
              <a:t>Discrimination and feeling </a:t>
            </a:r>
            <a:r>
              <a:rPr lang="en-CA" sz="2800" dirty="0" err="1"/>
              <a:t>othered</a:t>
            </a:r>
            <a:r>
              <a:rPr lang="en-CA" sz="2800" dirty="0"/>
              <a:t> by providers </a:t>
            </a:r>
          </a:p>
          <a:p>
            <a:r>
              <a:rPr lang="en-CA" sz="2800" dirty="0"/>
              <a:t>Treated as deviant, as “science experiments” (</a:t>
            </a:r>
            <a:r>
              <a:rPr lang="en-CA" sz="2800" dirty="0" err="1"/>
              <a:t>Andraisik</a:t>
            </a:r>
            <a:r>
              <a:rPr lang="en-CA" sz="2800" dirty="0"/>
              <a:t> et al., 2013; Gridley et al., 2016; Hussey et al., 2006)</a:t>
            </a:r>
          </a:p>
          <a:p>
            <a:r>
              <a:rPr lang="en-CA" sz="2800" dirty="0"/>
              <a:t>Being asked intrusive or inappropriate questions</a:t>
            </a:r>
          </a:p>
        </p:txBody>
      </p:sp>
    </p:spTree>
    <p:extLst>
      <p:ext uri="{BB962C8B-B14F-4D97-AF65-F5344CB8AC3E}">
        <p14:creationId xmlns:p14="http://schemas.microsoft.com/office/powerpoint/2010/main" val="5588584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141F4-79D9-4B21-AA3D-8F4E9FF99A52}"/>
              </a:ext>
            </a:extLst>
          </p:cNvPr>
          <p:cNvSpPr>
            <a:spLocks noGrp="1"/>
          </p:cNvSpPr>
          <p:nvPr>
            <p:ph type="title"/>
          </p:nvPr>
        </p:nvSpPr>
        <p:spPr/>
        <p:txBody>
          <a:bodyPr/>
          <a:lstStyle/>
          <a:p>
            <a:r>
              <a:rPr lang="en-CA" dirty="0" err="1"/>
              <a:t>Misgendering</a:t>
            </a:r>
            <a:r>
              <a:rPr lang="en-CA" dirty="0"/>
              <a:t> </a:t>
            </a:r>
          </a:p>
        </p:txBody>
      </p:sp>
      <p:sp>
        <p:nvSpPr>
          <p:cNvPr id="3" name="Content Placeholder 2">
            <a:extLst>
              <a:ext uri="{FF2B5EF4-FFF2-40B4-BE49-F238E27FC236}">
                <a16:creationId xmlns:a16="http://schemas.microsoft.com/office/drawing/2014/main" id="{A4F7E778-E25C-40F5-BB2F-07641B74813A}"/>
              </a:ext>
            </a:extLst>
          </p:cNvPr>
          <p:cNvSpPr>
            <a:spLocks noGrp="1"/>
          </p:cNvSpPr>
          <p:nvPr>
            <p:ph idx="1"/>
          </p:nvPr>
        </p:nvSpPr>
        <p:spPr/>
        <p:txBody>
          <a:bodyPr>
            <a:normAutofit/>
          </a:bodyPr>
          <a:lstStyle/>
          <a:p>
            <a:r>
              <a:rPr lang="en-CA" sz="2800" dirty="0"/>
              <a:t>This is when someone is referred to by their nonauthentic gender (</a:t>
            </a:r>
            <a:r>
              <a:rPr lang="en-CA" sz="2800" dirty="0" err="1"/>
              <a:t>ie</a:t>
            </a:r>
            <a:r>
              <a:rPr lang="en-CA" sz="2800" dirty="0"/>
              <a:t>. calling a trans woman a man, “him,” </a:t>
            </a:r>
            <a:r>
              <a:rPr lang="en-CA" sz="2800" dirty="0" err="1"/>
              <a:t>etc</a:t>
            </a:r>
            <a:r>
              <a:rPr lang="en-CA" sz="2800" dirty="0"/>
              <a:t>). </a:t>
            </a:r>
          </a:p>
          <a:p>
            <a:r>
              <a:rPr lang="en-CA" sz="2800" dirty="0"/>
              <a:t>Experienced by many trans clients</a:t>
            </a:r>
          </a:p>
          <a:p>
            <a:r>
              <a:rPr lang="en-CA" sz="2800" dirty="0" err="1"/>
              <a:t>Misgendering</a:t>
            </a:r>
            <a:r>
              <a:rPr lang="en-CA" sz="2800" dirty="0"/>
              <a:t> was very hurtful for trans clients to the point where they wouldn’t access certain treatments because of it  </a:t>
            </a:r>
          </a:p>
          <a:p>
            <a:r>
              <a:rPr lang="en-CA" sz="2800" dirty="0"/>
              <a:t>Was a way of outing someone as trans in waiting rooms  </a:t>
            </a:r>
          </a:p>
        </p:txBody>
      </p:sp>
    </p:spTree>
    <p:extLst>
      <p:ext uri="{BB962C8B-B14F-4D97-AF65-F5344CB8AC3E}">
        <p14:creationId xmlns:p14="http://schemas.microsoft.com/office/powerpoint/2010/main" val="3901954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AE637-ED2B-4849-A9F2-A9141C509549}"/>
              </a:ext>
            </a:extLst>
          </p:cNvPr>
          <p:cNvSpPr>
            <a:spLocks noGrp="1"/>
          </p:cNvSpPr>
          <p:nvPr>
            <p:ph type="title"/>
          </p:nvPr>
        </p:nvSpPr>
        <p:spPr/>
        <p:txBody>
          <a:bodyPr/>
          <a:lstStyle/>
          <a:p>
            <a:r>
              <a:rPr lang="en-CA" dirty="0"/>
              <a:t>Presentation Overview</a:t>
            </a:r>
          </a:p>
        </p:txBody>
      </p:sp>
      <p:sp>
        <p:nvSpPr>
          <p:cNvPr id="3" name="Content Placeholder 2">
            <a:extLst>
              <a:ext uri="{FF2B5EF4-FFF2-40B4-BE49-F238E27FC236}">
                <a16:creationId xmlns:a16="http://schemas.microsoft.com/office/drawing/2014/main" id="{B2C7792D-8B14-47D6-B798-A08BC5D18CDE}"/>
              </a:ext>
            </a:extLst>
          </p:cNvPr>
          <p:cNvSpPr>
            <a:spLocks noGrp="1"/>
          </p:cNvSpPr>
          <p:nvPr>
            <p:ph idx="1"/>
          </p:nvPr>
        </p:nvSpPr>
        <p:spPr/>
        <p:txBody>
          <a:bodyPr>
            <a:normAutofit/>
          </a:bodyPr>
          <a:lstStyle/>
          <a:p>
            <a:r>
              <a:rPr lang="en-CA" sz="2800" dirty="0"/>
              <a:t>Intro</a:t>
            </a:r>
          </a:p>
          <a:p>
            <a:r>
              <a:rPr lang="en-CA" sz="2800" dirty="0"/>
              <a:t>Methods</a:t>
            </a:r>
          </a:p>
          <a:p>
            <a:r>
              <a:rPr lang="en-CA" sz="2800" dirty="0"/>
              <a:t>Results</a:t>
            </a:r>
          </a:p>
          <a:p>
            <a:r>
              <a:rPr lang="en-CA" sz="2800" dirty="0"/>
              <a:t>Implications for Clinical Practice &amp; Future Research</a:t>
            </a:r>
          </a:p>
        </p:txBody>
      </p:sp>
    </p:spTree>
    <p:extLst>
      <p:ext uri="{BB962C8B-B14F-4D97-AF65-F5344CB8AC3E}">
        <p14:creationId xmlns:p14="http://schemas.microsoft.com/office/powerpoint/2010/main" val="6411952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3A56C-3BB5-405B-AF26-3A36D583DF73}"/>
              </a:ext>
            </a:extLst>
          </p:cNvPr>
          <p:cNvSpPr>
            <a:spLocks noGrp="1"/>
          </p:cNvSpPr>
          <p:nvPr>
            <p:ph type="title"/>
          </p:nvPr>
        </p:nvSpPr>
        <p:spPr/>
        <p:txBody>
          <a:bodyPr/>
          <a:lstStyle/>
          <a:p>
            <a:r>
              <a:rPr lang="en-CA" dirty="0" err="1"/>
              <a:t>Misgendering</a:t>
            </a:r>
            <a:r>
              <a:rPr lang="en-CA" dirty="0"/>
              <a:t>: Gender Identification Forms </a:t>
            </a:r>
          </a:p>
        </p:txBody>
      </p:sp>
      <p:sp>
        <p:nvSpPr>
          <p:cNvPr id="3" name="Content Placeholder 2">
            <a:extLst>
              <a:ext uri="{FF2B5EF4-FFF2-40B4-BE49-F238E27FC236}">
                <a16:creationId xmlns:a16="http://schemas.microsoft.com/office/drawing/2014/main" id="{B2A4E7C1-8C74-4747-9725-6FB3F9A61A13}"/>
              </a:ext>
            </a:extLst>
          </p:cNvPr>
          <p:cNvSpPr>
            <a:spLocks noGrp="1"/>
          </p:cNvSpPr>
          <p:nvPr>
            <p:ph idx="1"/>
          </p:nvPr>
        </p:nvSpPr>
        <p:spPr>
          <a:xfrm>
            <a:off x="1103312" y="2052920"/>
            <a:ext cx="10224138" cy="1175190"/>
          </a:xfrm>
        </p:spPr>
        <p:txBody>
          <a:bodyPr>
            <a:normAutofit/>
          </a:bodyPr>
          <a:lstStyle/>
          <a:p>
            <a:r>
              <a:rPr lang="en-CA" sz="2800" dirty="0"/>
              <a:t>Intake forms are often limiting</a:t>
            </a:r>
          </a:p>
        </p:txBody>
      </p:sp>
      <p:pic>
        <p:nvPicPr>
          <p:cNvPr id="1026" name="Picture 2" descr="No automatic alt text available.">
            <a:extLst>
              <a:ext uri="{FF2B5EF4-FFF2-40B4-BE49-F238E27FC236}">
                <a16:creationId xmlns:a16="http://schemas.microsoft.com/office/drawing/2014/main" id="{16625033-F29E-4CE0-A244-79DCFBF4002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3113" b="29440"/>
          <a:stretch/>
        </p:blipFill>
        <p:spPr bwMode="auto">
          <a:xfrm>
            <a:off x="1945448" y="2836111"/>
            <a:ext cx="8196323" cy="293801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CB91E1A-7D70-4E15-9451-A062A41F2F91}"/>
              </a:ext>
            </a:extLst>
          </p:cNvPr>
          <p:cNvSpPr txBox="1"/>
          <p:nvPr/>
        </p:nvSpPr>
        <p:spPr>
          <a:xfrm>
            <a:off x="10413402" y="3377901"/>
            <a:ext cx="1323191" cy="1962076"/>
          </a:xfrm>
          <a:prstGeom prst="rect">
            <a:avLst/>
          </a:prstGeom>
          <a:noFill/>
        </p:spPr>
        <p:txBody>
          <a:bodyPr wrap="square" rtlCol="0">
            <a:spAutoFit/>
          </a:bodyPr>
          <a:lstStyle/>
          <a:p>
            <a:r>
              <a:rPr lang="en-CA" sz="1200" dirty="0"/>
              <a:t>From Dr. William Powers Be Well Medical Center </a:t>
            </a:r>
            <a:r>
              <a:rPr lang="en-CA" sz="1200" dirty="0" err="1"/>
              <a:t>facebook</a:t>
            </a:r>
            <a:r>
              <a:rPr lang="en-CA" sz="1200" dirty="0"/>
              <a:t> page:</a:t>
            </a:r>
            <a:br>
              <a:rPr lang="en-CA" sz="1200" dirty="0"/>
            </a:br>
            <a:r>
              <a:rPr lang="en-CA" sz="1050" dirty="0"/>
              <a:t>https://www.facebook.com/DrWillPowers/photos/a.905627062915730.1073741828.897081683770268/1053308884814213/?type=3&amp;theater</a:t>
            </a:r>
            <a:endParaRPr lang="en-CA" sz="1200" dirty="0"/>
          </a:p>
        </p:txBody>
      </p:sp>
    </p:spTree>
    <p:extLst>
      <p:ext uri="{BB962C8B-B14F-4D97-AF65-F5344CB8AC3E}">
        <p14:creationId xmlns:p14="http://schemas.microsoft.com/office/powerpoint/2010/main" val="3163195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D0581-2444-400B-82AC-1780EDB99A37}"/>
              </a:ext>
            </a:extLst>
          </p:cNvPr>
          <p:cNvSpPr>
            <a:spLocks noGrp="1"/>
          </p:cNvSpPr>
          <p:nvPr>
            <p:ph type="title"/>
          </p:nvPr>
        </p:nvSpPr>
        <p:spPr/>
        <p:txBody>
          <a:bodyPr/>
          <a:lstStyle/>
          <a:p>
            <a:r>
              <a:rPr lang="en-CA" dirty="0"/>
              <a:t>Pathologizing Gender </a:t>
            </a:r>
          </a:p>
        </p:txBody>
      </p:sp>
      <p:sp>
        <p:nvSpPr>
          <p:cNvPr id="3" name="Content Placeholder 2">
            <a:extLst>
              <a:ext uri="{FF2B5EF4-FFF2-40B4-BE49-F238E27FC236}">
                <a16:creationId xmlns:a16="http://schemas.microsoft.com/office/drawing/2014/main" id="{2986427F-C09E-4385-A06E-A88ADC7D7343}"/>
              </a:ext>
            </a:extLst>
          </p:cNvPr>
          <p:cNvSpPr>
            <a:spLocks noGrp="1"/>
          </p:cNvSpPr>
          <p:nvPr>
            <p:ph idx="1"/>
          </p:nvPr>
        </p:nvSpPr>
        <p:spPr/>
        <p:txBody>
          <a:bodyPr>
            <a:normAutofit/>
          </a:bodyPr>
          <a:lstStyle/>
          <a:p>
            <a:r>
              <a:rPr lang="en-CA" sz="2800" dirty="0"/>
              <a:t>29% of trans clients had their gender seen as symptom of mental illness by practitioners (Ellis et al., 2015), </a:t>
            </a:r>
            <a:endParaRPr lang="en-CA" sz="4400" dirty="0"/>
          </a:p>
          <a:p>
            <a:r>
              <a:rPr lang="en-CA" dirty="0"/>
              <a:t>Echoed in 4 qualitative studies (Gridley et al., 2016, </a:t>
            </a:r>
            <a:r>
              <a:rPr lang="en-CA" dirty="0" err="1"/>
              <a:t>Mizock</a:t>
            </a:r>
            <a:r>
              <a:rPr lang="en-CA" dirty="0"/>
              <a:t>, 2016, Ellis et al., 2015; Xavier et al., 2013). </a:t>
            </a:r>
          </a:p>
          <a:p>
            <a:r>
              <a:rPr lang="en-CA" sz="2800" dirty="0"/>
              <a:t>Other clients had clinicians focus on the fact that they were trans instead of focusing on medical concerns (as if being trans was the problem to be treated) (Xavier et al., 2013; Ellis et al., 2015)</a:t>
            </a:r>
            <a:endParaRPr lang="en-CA" sz="1800" dirty="0"/>
          </a:p>
        </p:txBody>
      </p:sp>
    </p:spTree>
    <p:extLst>
      <p:ext uri="{BB962C8B-B14F-4D97-AF65-F5344CB8AC3E}">
        <p14:creationId xmlns:p14="http://schemas.microsoft.com/office/powerpoint/2010/main" val="32258435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9EB84-67E6-4F63-B912-8044B15BD7F4}"/>
              </a:ext>
            </a:extLst>
          </p:cNvPr>
          <p:cNvSpPr>
            <a:spLocks noGrp="1"/>
          </p:cNvSpPr>
          <p:nvPr>
            <p:ph type="title"/>
          </p:nvPr>
        </p:nvSpPr>
        <p:spPr/>
        <p:txBody>
          <a:bodyPr/>
          <a:lstStyle/>
          <a:p>
            <a:r>
              <a:rPr lang="en-CA" dirty="0"/>
              <a:t>Insensitive Comments</a:t>
            </a:r>
          </a:p>
        </p:txBody>
      </p:sp>
      <p:sp>
        <p:nvSpPr>
          <p:cNvPr id="3" name="Content Placeholder 2">
            <a:extLst>
              <a:ext uri="{FF2B5EF4-FFF2-40B4-BE49-F238E27FC236}">
                <a16:creationId xmlns:a16="http://schemas.microsoft.com/office/drawing/2014/main" id="{1011046E-A466-448C-BCB1-BBE3DFB24746}"/>
              </a:ext>
            </a:extLst>
          </p:cNvPr>
          <p:cNvSpPr>
            <a:spLocks noGrp="1"/>
          </p:cNvSpPr>
          <p:nvPr>
            <p:ph idx="1"/>
          </p:nvPr>
        </p:nvSpPr>
        <p:spPr/>
        <p:txBody>
          <a:bodyPr>
            <a:normAutofit/>
          </a:bodyPr>
          <a:lstStyle/>
          <a:p>
            <a:r>
              <a:rPr lang="en-CA" sz="2800" dirty="0"/>
              <a:t>Critical and insensitive comments about their levels of “passing” as their lived gender, or about having the “right” gender presentation, </a:t>
            </a:r>
          </a:p>
          <a:p>
            <a:r>
              <a:rPr lang="en-CA" sz="2800" dirty="0"/>
              <a:t>“she said… you ought to be trying harder… why aren’t you wearing a wig, you know, or a hat or something… And I felt quite offended by that really” (Speer &amp; McPhillips, 2013, p. 388).” </a:t>
            </a:r>
          </a:p>
        </p:txBody>
      </p:sp>
    </p:spTree>
    <p:extLst>
      <p:ext uri="{BB962C8B-B14F-4D97-AF65-F5344CB8AC3E}">
        <p14:creationId xmlns:p14="http://schemas.microsoft.com/office/powerpoint/2010/main" val="3261362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7585D-351C-4FAC-8DBC-75DE0C6161BD}"/>
              </a:ext>
            </a:extLst>
          </p:cNvPr>
          <p:cNvSpPr>
            <a:spLocks noGrp="1"/>
          </p:cNvSpPr>
          <p:nvPr>
            <p:ph type="title"/>
          </p:nvPr>
        </p:nvSpPr>
        <p:spPr/>
        <p:txBody>
          <a:bodyPr/>
          <a:lstStyle/>
          <a:p>
            <a:r>
              <a:rPr lang="en-CA" dirty="0"/>
              <a:t>Insensitive Comments</a:t>
            </a:r>
          </a:p>
        </p:txBody>
      </p:sp>
      <p:sp>
        <p:nvSpPr>
          <p:cNvPr id="3" name="Content Placeholder 2">
            <a:extLst>
              <a:ext uri="{FF2B5EF4-FFF2-40B4-BE49-F238E27FC236}">
                <a16:creationId xmlns:a16="http://schemas.microsoft.com/office/drawing/2014/main" id="{AD319991-B29E-475F-9FA0-73FF5FA5B2BF}"/>
              </a:ext>
            </a:extLst>
          </p:cNvPr>
          <p:cNvSpPr>
            <a:spLocks noGrp="1"/>
          </p:cNvSpPr>
          <p:nvPr>
            <p:ph idx="1"/>
          </p:nvPr>
        </p:nvSpPr>
        <p:spPr/>
        <p:txBody>
          <a:bodyPr>
            <a:normAutofit/>
          </a:bodyPr>
          <a:lstStyle/>
          <a:p>
            <a:r>
              <a:rPr lang="en-CA" sz="2800" dirty="0"/>
              <a:t>Comments about bodies or genitalia</a:t>
            </a:r>
          </a:p>
          <a:p>
            <a:r>
              <a:rPr lang="en-CA" sz="2800" dirty="0"/>
              <a:t>“Why haven’t you had this sex change yet”  (</a:t>
            </a:r>
            <a:r>
              <a:rPr lang="en-CA" sz="2800" dirty="0" err="1"/>
              <a:t>Sevelius</a:t>
            </a:r>
            <a:r>
              <a:rPr lang="en-CA" sz="2800" dirty="0"/>
              <a:t>, 2013, p.10). </a:t>
            </a:r>
            <a:endParaRPr lang="en-CA" sz="3600" dirty="0"/>
          </a:p>
          <a:p>
            <a:r>
              <a:rPr lang="en-CA" sz="2800" dirty="0"/>
              <a:t>According to one trans woman: “They kept talking about my male organs in the emergency room even though I was there with asthma” (Radix et al., 2014, p. 304)</a:t>
            </a:r>
            <a:endParaRPr lang="en-CA" sz="3600" dirty="0"/>
          </a:p>
          <a:p>
            <a:endParaRPr lang="en-CA" sz="2800" dirty="0"/>
          </a:p>
        </p:txBody>
      </p:sp>
    </p:spTree>
    <p:extLst>
      <p:ext uri="{BB962C8B-B14F-4D97-AF65-F5344CB8AC3E}">
        <p14:creationId xmlns:p14="http://schemas.microsoft.com/office/powerpoint/2010/main" val="13773907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8EEBE-E3AB-4A22-A266-170E03DD364F}"/>
              </a:ext>
            </a:extLst>
          </p:cNvPr>
          <p:cNvSpPr>
            <a:spLocks noGrp="1"/>
          </p:cNvSpPr>
          <p:nvPr>
            <p:ph type="title"/>
          </p:nvPr>
        </p:nvSpPr>
        <p:spPr/>
        <p:txBody>
          <a:bodyPr/>
          <a:lstStyle/>
          <a:p>
            <a:r>
              <a:rPr lang="en-CA" dirty="0"/>
              <a:t>Refusal of treatment/Inaccessible treatment</a:t>
            </a:r>
          </a:p>
        </p:txBody>
      </p:sp>
      <p:sp>
        <p:nvSpPr>
          <p:cNvPr id="3" name="Content Placeholder 2">
            <a:extLst>
              <a:ext uri="{FF2B5EF4-FFF2-40B4-BE49-F238E27FC236}">
                <a16:creationId xmlns:a16="http://schemas.microsoft.com/office/drawing/2014/main" id="{1FABD1E4-2DC0-4357-A192-00547646F815}"/>
              </a:ext>
            </a:extLst>
          </p:cNvPr>
          <p:cNvSpPr>
            <a:spLocks noGrp="1"/>
          </p:cNvSpPr>
          <p:nvPr>
            <p:ph idx="1"/>
          </p:nvPr>
        </p:nvSpPr>
        <p:spPr/>
        <p:txBody>
          <a:bodyPr>
            <a:normAutofit/>
          </a:bodyPr>
          <a:lstStyle/>
          <a:p>
            <a:r>
              <a:rPr lang="en-CA" sz="2800" dirty="0"/>
              <a:t>5.0% </a:t>
            </a:r>
            <a:r>
              <a:rPr lang="en-CA" dirty="0"/>
              <a:t>(Bauer et al., 2015) </a:t>
            </a:r>
            <a:r>
              <a:rPr lang="en-CA" sz="2800" dirty="0"/>
              <a:t>to 20.97% </a:t>
            </a:r>
            <a:r>
              <a:rPr lang="en-CA" dirty="0"/>
              <a:t>(</a:t>
            </a:r>
            <a:r>
              <a:rPr lang="en-CA" dirty="0" err="1"/>
              <a:t>Kosenko</a:t>
            </a:r>
            <a:r>
              <a:rPr lang="en-CA" dirty="0"/>
              <a:t> et al., 2015) </a:t>
            </a:r>
            <a:r>
              <a:rPr lang="en-CA" sz="2800" dirty="0"/>
              <a:t>of trans clients</a:t>
            </a:r>
          </a:p>
          <a:p>
            <a:r>
              <a:rPr lang="en-CA" sz="2800" dirty="0"/>
              <a:t>46% of trans clients experience difficulties obtaining treatment needed n=899 (Ellis et al., 2015)</a:t>
            </a:r>
          </a:p>
          <a:p>
            <a:r>
              <a:rPr lang="en-CA" sz="2800" dirty="0"/>
              <a:t>Long wait times, travel to appointments, and lack of insurance were barriers  </a:t>
            </a:r>
          </a:p>
        </p:txBody>
      </p:sp>
    </p:spTree>
    <p:extLst>
      <p:ext uri="{BB962C8B-B14F-4D97-AF65-F5344CB8AC3E}">
        <p14:creationId xmlns:p14="http://schemas.microsoft.com/office/powerpoint/2010/main" val="11864073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B7C49-F20A-482F-8E66-A77E677BE1DE}"/>
              </a:ext>
            </a:extLst>
          </p:cNvPr>
          <p:cNvSpPr>
            <a:spLocks noGrp="1"/>
          </p:cNvSpPr>
          <p:nvPr>
            <p:ph type="title"/>
          </p:nvPr>
        </p:nvSpPr>
        <p:spPr/>
        <p:txBody>
          <a:bodyPr/>
          <a:lstStyle/>
          <a:p>
            <a:r>
              <a:rPr lang="en-CA" dirty="0"/>
              <a:t>Abuse</a:t>
            </a:r>
          </a:p>
        </p:txBody>
      </p:sp>
      <p:sp>
        <p:nvSpPr>
          <p:cNvPr id="3" name="Content Placeholder 2">
            <a:extLst>
              <a:ext uri="{FF2B5EF4-FFF2-40B4-BE49-F238E27FC236}">
                <a16:creationId xmlns:a16="http://schemas.microsoft.com/office/drawing/2014/main" id="{C86160A8-C66C-4888-BE5B-905EB3AB3692}"/>
              </a:ext>
            </a:extLst>
          </p:cNvPr>
          <p:cNvSpPr>
            <a:spLocks noGrp="1"/>
          </p:cNvSpPr>
          <p:nvPr>
            <p:ph idx="1"/>
          </p:nvPr>
        </p:nvSpPr>
        <p:spPr/>
        <p:txBody>
          <a:bodyPr>
            <a:normAutofit/>
          </a:bodyPr>
          <a:lstStyle/>
          <a:p>
            <a:r>
              <a:rPr lang="en-CA" sz="2800" dirty="0"/>
              <a:t>26.7% experienced verbal harassment (</a:t>
            </a:r>
            <a:r>
              <a:rPr lang="en-CA" sz="2800" dirty="0" err="1"/>
              <a:t>Kattari</a:t>
            </a:r>
            <a:r>
              <a:rPr lang="en-CA" sz="2800" dirty="0"/>
              <a:t> &amp; </a:t>
            </a:r>
            <a:r>
              <a:rPr lang="en-CA" sz="2800" dirty="0" err="1"/>
              <a:t>Hasche</a:t>
            </a:r>
            <a:r>
              <a:rPr lang="en-CA" sz="2800" dirty="0"/>
              <a:t>, 2016)</a:t>
            </a:r>
          </a:p>
          <a:p>
            <a:r>
              <a:rPr lang="en-CA" sz="2800" dirty="0"/>
              <a:t>2% experienced physical victimization (</a:t>
            </a:r>
            <a:r>
              <a:rPr lang="en-CA" sz="2800" dirty="0" err="1"/>
              <a:t>Kattari</a:t>
            </a:r>
            <a:r>
              <a:rPr lang="en-CA" sz="2800" dirty="0"/>
              <a:t> &amp; </a:t>
            </a:r>
            <a:r>
              <a:rPr lang="en-CA" sz="2800" dirty="0" err="1"/>
              <a:t>Hasche</a:t>
            </a:r>
            <a:r>
              <a:rPr lang="en-CA" sz="2800" dirty="0"/>
              <a:t>, 2016) </a:t>
            </a:r>
            <a:endParaRPr lang="en-CA" sz="4800" dirty="0"/>
          </a:p>
          <a:p>
            <a:r>
              <a:rPr lang="en-CA" sz="2800" dirty="0"/>
              <a:t>4.86% experienced unwanted institutionalization or examinations (</a:t>
            </a:r>
            <a:r>
              <a:rPr lang="en-CA" sz="2800" dirty="0" err="1"/>
              <a:t>Kosenko</a:t>
            </a:r>
            <a:r>
              <a:rPr lang="en-CA" sz="2800" dirty="0"/>
              <a:t> et al., 2015)</a:t>
            </a:r>
          </a:p>
          <a:p>
            <a:r>
              <a:rPr lang="en-CA" sz="2800" dirty="0"/>
              <a:t>Unwanted/unnecessary physical examinations (Ellis et al., 2015)</a:t>
            </a:r>
          </a:p>
          <a:p>
            <a:endParaRPr lang="en-CA" sz="2800" dirty="0"/>
          </a:p>
        </p:txBody>
      </p:sp>
    </p:spTree>
    <p:extLst>
      <p:ext uri="{BB962C8B-B14F-4D97-AF65-F5344CB8AC3E}">
        <p14:creationId xmlns:p14="http://schemas.microsoft.com/office/powerpoint/2010/main" val="18650119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32C30-3F79-40C7-AB3A-6F0F066D4D92}"/>
              </a:ext>
            </a:extLst>
          </p:cNvPr>
          <p:cNvSpPr>
            <a:spLocks noGrp="1"/>
          </p:cNvSpPr>
          <p:nvPr>
            <p:ph type="title"/>
          </p:nvPr>
        </p:nvSpPr>
        <p:spPr/>
        <p:txBody>
          <a:bodyPr/>
          <a:lstStyle/>
          <a:p>
            <a:r>
              <a:rPr lang="en-CA" dirty="0"/>
              <a:t>Client Coping Strategies</a:t>
            </a:r>
          </a:p>
        </p:txBody>
      </p:sp>
      <p:sp>
        <p:nvSpPr>
          <p:cNvPr id="3" name="Content Placeholder 2">
            <a:extLst>
              <a:ext uri="{FF2B5EF4-FFF2-40B4-BE49-F238E27FC236}">
                <a16:creationId xmlns:a16="http://schemas.microsoft.com/office/drawing/2014/main" id="{D49183C1-1C77-46D7-A59A-471375A62A10}"/>
              </a:ext>
            </a:extLst>
          </p:cNvPr>
          <p:cNvSpPr>
            <a:spLocks noGrp="1"/>
          </p:cNvSpPr>
          <p:nvPr>
            <p:ph idx="1"/>
          </p:nvPr>
        </p:nvSpPr>
        <p:spPr/>
        <p:txBody>
          <a:bodyPr>
            <a:normAutofit/>
          </a:bodyPr>
          <a:lstStyle/>
          <a:p>
            <a:r>
              <a:rPr lang="en-CA" sz="2800" dirty="0"/>
              <a:t>Self education on aspects of being trans and trans related healthcare </a:t>
            </a:r>
          </a:p>
          <a:p>
            <a:r>
              <a:rPr lang="en-CA" sz="2800" dirty="0"/>
              <a:t>Self-Education on providers that are knowledgeable through other trans people and trans-specific agencies </a:t>
            </a:r>
          </a:p>
          <a:p>
            <a:r>
              <a:rPr lang="en-CA" sz="2800" dirty="0"/>
              <a:t>Concealing they are trans (especially if nonbinary or have not transitioned) to access better treatment</a:t>
            </a:r>
          </a:p>
          <a:p>
            <a:r>
              <a:rPr lang="en-CA" sz="2800" dirty="0"/>
              <a:t>Changing their “trans narrative” to be more stereotypical and accepted by health care system to be more likely to be understood </a:t>
            </a:r>
          </a:p>
          <a:p>
            <a:r>
              <a:rPr lang="en-CA" sz="2800" dirty="0"/>
              <a:t>Forgoing treatment or finding alternatives to healthcare treatments</a:t>
            </a:r>
          </a:p>
          <a:p>
            <a:endParaRPr lang="en-CA" sz="2800" dirty="0"/>
          </a:p>
        </p:txBody>
      </p:sp>
    </p:spTree>
    <p:extLst>
      <p:ext uri="{BB962C8B-B14F-4D97-AF65-F5344CB8AC3E}">
        <p14:creationId xmlns:p14="http://schemas.microsoft.com/office/powerpoint/2010/main" val="37799502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BF51C-9BAB-4DD3-B1D8-7B4FA0A24E02}"/>
              </a:ext>
            </a:extLst>
          </p:cNvPr>
          <p:cNvSpPr>
            <a:spLocks noGrp="1"/>
          </p:cNvSpPr>
          <p:nvPr>
            <p:ph type="title"/>
          </p:nvPr>
        </p:nvSpPr>
        <p:spPr/>
        <p:txBody>
          <a:bodyPr/>
          <a:lstStyle/>
          <a:p>
            <a:r>
              <a:rPr lang="en-CA" dirty="0"/>
              <a:t>Discussion - Implications</a:t>
            </a:r>
          </a:p>
        </p:txBody>
      </p:sp>
      <p:sp>
        <p:nvSpPr>
          <p:cNvPr id="3" name="Content Placeholder 2">
            <a:extLst>
              <a:ext uri="{FF2B5EF4-FFF2-40B4-BE49-F238E27FC236}">
                <a16:creationId xmlns:a16="http://schemas.microsoft.com/office/drawing/2014/main" id="{27324174-E962-4048-923B-D8B373EFBE16}"/>
              </a:ext>
            </a:extLst>
          </p:cNvPr>
          <p:cNvSpPr>
            <a:spLocks noGrp="1"/>
          </p:cNvSpPr>
          <p:nvPr>
            <p:ph idx="1"/>
          </p:nvPr>
        </p:nvSpPr>
        <p:spPr/>
        <p:txBody>
          <a:bodyPr>
            <a:normAutofit/>
          </a:bodyPr>
          <a:lstStyle/>
          <a:p>
            <a:r>
              <a:rPr lang="en-CA" sz="2800" dirty="0"/>
              <a:t>Trans people experience great difficulties accessing healthcare even though they have high healthcare needs</a:t>
            </a:r>
          </a:p>
          <a:p>
            <a:r>
              <a:rPr lang="en-CA" sz="2800" dirty="0"/>
              <a:t>OTs can help by</a:t>
            </a:r>
          </a:p>
          <a:p>
            <a:pPr lvl="1"/>
            <a:r>
              <a:rPr lang="en-CA" sz="2400" dirty="0"/>
              <a:t>Learning how to be competent in trans healthcare</a:t>
            </a:r>
          </a:p>
          <a:p>
            <a:pPr lvl="1"/>
            <a:r>
              <a:rPr lang="en-CA" sz="2400" dirty="0"/>
              <a:t>Helping trans clients with the occupation of accessing and using healthcare</a:t>
            </a:r>
          </a:p>
          <a:p>
            <a:pPr lvl="1"/>
            <a:r>
              <a:rPr lang="en-CA" sz="2400" dirty="0"/>
              <a:t>Advocating for trans clients</a:t>
            </a:r>
          </a:p>
          <a:p>
            <a:pPr lvl="1"/>
            <a:r>
              <a:rPr lang="en-CA" sz="2400" dirty="0"/>
              <a:t>Helping trans clients navigate healthcare as case managers</a:t>
            </a:r>
            <a:endParaRPr lang="en-CA" sz="1800" dirty="0"/>
          </a:p>
          <a:p>
            <a:pPr marL="0" indent="0">
              <a:buNone/>
            </a:pPr>
            <a:endParaRPr lang="en-CA" sz="2800" dirty="0"/>
          </a:p>
        </p:txBody>
      </p:sp>
    </p:spTree>
    <p:extLst>
      <p:ext uri="{BB962C8B-B14F-4D97-AF65-F5344CB8AC3E}">
        <p14:creationId xmlns:p14="http://schemas.microsoft.com/office/powerpoint/2010/main" val="7040811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C43C3-95F3-4963-B373-606396D26757}"/>
              </a:ext>
            </a:extLst>
          </p:cNvPr>
          <p:cNvSpPr>
            <a:spLocks noGrp="1"/>
          </p:cNvSpPr>
          <p:nvPr>
            <p:ph type="title"/>
          </p:nvPr>
        </p:nvSpPr>
        <p:spPr/>
        <p:txBody>
          <a:bodyPr/>
          <a:lstStyle/>
          <a:p>
            <a:r>
              <a:rPr lang="en-CA" dirty="0"/>
              <a:t>What can you do?</a:t>
            </a:r>
          </a:p>
        </p:txBody>
      </p:sp>
      <p:sp>
        <p:nvSpPr>
          <p:cNvPr id="3" name="Content Placeholder 2">
            <a:extLst>
              <a:ext uri="{FF2B5EF4-FFF2-40B4-BE49-F238E27FC236}">
                <a16:creationId xmlns:a16="http://schemas.microsoft.com/office/drawing/2014/main" id="{7F96D671-BE39-444D-B855-115813CDF929}"/>
              </a:ext>
            </a:extLst>
          </p:cNvPr>
          <p:cNvSpPr>
            <a:spLocks noGrp="1"/>
          </p:cNvSpPr>
          <p:nvPr>
            <p:ph idx="1"/>
          </p:nvPr>
        </p:nvSpPr>
        <p:spPr/>
        <p:txBody>
          <a:bodyPr>
            <a:normAutofit lnSpcReduction="10000"/>
          </a:bodyPr>
          <a:lstStyle/>
          <a:p>
            <a:r>
              <a:rPr lang="en-CA" sz="2800" dirty="0"/>
              <a:t>Educate yourself: on trans healthcare and experiences</a:t>
            </a:r>
          </a:p>
          <a:p>
            <a:r>
              <a:rPr lang="en-CA" sz="2800" dirty="0"/>
              <a:t>There are a lot of different ways to be trans and trans experiences – be open and avoid assuming </a:t>
            </a:r>
          </a:p>
          <a:p>
            <a:r>
              <a:rPr lang="en-CA" sz="2800" dirty="0"/>
              <a:t>If there are questions related to client’s trans identity that you don’t know, be sensitive about how and what you ask. Avoid asking curiosity questions unrelated to the person’s care, or about client’s genitalia/surgeries if not directly related to care</a:t>
            </a:r>
          </a:p>
          <a:p>
            <a:r>
              <a:rPr lang="en-CA" sz="2800" dirty="0"/>
              <a:t>Be careful of HOW you ask questions, that you are not projecting judgment or curiosity </a:t>
            </a:r>
          </a:p>
          <a:p>
            <a:endParaRPr lang="en-CA" sz="2800" dirty="0"/>
          </a:p>
        </p:txBody>
      </p:sp>
    </p:spTree>
    <p:extLst>
      <p:ext uri="{BB962C8B-B14F-4D97-AF65-F5344CB8AC3E}">
        <p14:creationId xmlns:p14="http://schemas.microsoft.com/office/powerpoint/2010/main" val="40945500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58EB7-4AD0-4089-80F8-6541CD0929B6}"/>
              </a:ext>
            </a:extLst>
          </p:cNvPr>
          <p:cNvSpPr>
            <a:spLocks noGrp="1"/>
          </p:cNvSpPr>
          <p:nvPr>
            <p:ph type="title"/>
          </p:nvPr>
        </p:nvSpPr>
        <p:spPr/>
        <p:txBody>
          <a:bodyPr/>
          <a:lstStyle/>
          <a:p>
            <a:r>
              <a:rPr lang="en-CA" dirty="0"/>
              <a:t>What can you do?</a:t>
            </a:r>
          </a:p>
        </p:txBody>
      </p:sp>
      <p:sp>
        <p:nvSpPr>
          <p:cNvPr id="3" name="Content Placeholder 2">
            <a:extLst>
              <a:ext uri="{FF2B5EF4-FFF2-40B4-BE49-F238E27FC236}">
                <a16:creationId xmlns:a16="http://schemas.microsoft.com/office/drawing/2014/main" id="{4C05321F-874C-4226-A54E-7C1113A52183}"/>
              </a:ext>
            </a:extLst>
          </p:cNvPr>
          <p:cNvSpPr>
            <a:spLocks noGrp="1"/>
          </p:cNvSpPr>
          <p:nvPr>
            <p:ph idx="1"/>
          </p:nvPr>
        </p:nvSpPr>
        <p:spPr/>
        <p:txBody>
          <a:bodyPr>
            <a:normAutofit/>
          </a:bodyPr>
          <a:lstStyle/>
          <a:p>
            <a:r>
              <a:rPr lang="en-CA" sz="2800" dirty="0"/>
              <a:t>Provide additional supports for clients especially for more marginalized community members (</a:t>
            </a:r>
            <a:r>
              <a:rPr lang="en-CA" sz="2800" dirty="0" err="1"/>
              <a:t>eg</a:t>
            </a:r>
            <a:r>
              <a:rPr lang="en-CA" sz="2800" dirty="0"/>
              <a:t>. Trans women of colour)</a:t>
            </a:r>
          </a:p>
          <a:p>
            <a:pPr lvl="1"/>
            <a:r>
              <a:rPr lang="en-CA" sz="2000" dirty="0"/>
              <a:t>Food vouchers, transportation vouchers, community spaces</a:t>
            </a:r>
          </a:p>
          <a:p>
            <a:r>
              <a:rPr lang="en-CA" sz="2800" dirty="0"/>
              <a:t>When referring to other providers, select those known to be trans friendly</a:t>
            </a:r>
          </a:p>
          <a:p>
            <a:pPr lvl="1"/>
            <a:r>
              <a:rPr lang="en-CA" sz="2000" dirty="0"/>
              <a:t>i.e. in Nova Scotia: Pride Health</a:t>
            </a:r>
          </a:p>
          <a:p>
            <a:endParaRPr lang="en-CA" sz="2800" dirty="0"/>
          </a:p>
        </p:txBody>
      </p:sp>
    </p:spTree>
    <p:extLst>
      <p:ext uri="{BB962C8B-B14F-4D97-AF65-F5344CB8AC3E}">
        <p14:creationId xmlns:p14="http://schemas.microsoft.com/office/powerpoint/2010/main" val="152450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63D69-E122-4009-A8C9-F4CF7A1F828C}"/>
              </a:ext>
            </a:extLst>
          </p:cNvPr>
          <p:cNvSpPr>
            <a:spLocks noGrp="1"/>
          </p:cNvSpPr>
          <p:nvPr>
            <p:ph type="title"/>
          </p:nvPr>
        </p:nvSpPr>
        <p:spPr/>
        <p:txBody>
          <a:bodyPr/>
          <a:lstStyle/>
          <a:p>
            <a:r>
              <a:rPr lang="en-CA" dirty="0"/>
              <a:t>Who are Transgender People?</a:t>
            </a:r>
          </a:p>
        </p:txBody>
      </p:sp>
      <p:sp>
        <p:nvSpPr>
          <p:cNvPr id="3" name="Content Placeholder 2">
            <a:extLst>
              <a:ext uri="{FF2B5EF4-FFF2-40B4-BE49-F238E27FC236}">
                <a16:creationId xmlns:a16="http://schemas.microsoft.com/office/drawing/2014/main" id="{FD03A3B6-B3A5-4392-9359-0CEF62DDA058}"/>
              </a:ext>
            </a:extLst>
          </p:cNvPr>
          <p:cNvSpPr>
            <a:spLocks noGrp="1"/>
          </p:cNvSpPr>
          <p:nvPr>
            <p:ph idx="1"/>
          </p:nvPr>
        </p:nvSpPr>
        <p:spPr/>
        <p:txBody>
          <a:bodyPr>
            <a:normAutofit/>
          </a:bodyPr>
          <a:lstStyle/>
          <a:p>
            <a:r>
              <a:rPr lang="en-CA" sz="2800" dirty="0"/>
              <a:t>Individuals whose gender identity is different than sex assigned at birth (</a:t>
            </a:r>
            <a:r>
              <a:rPr lang="en-CA" sz="2800" dirty="0" err="1"/>
              <a:t>Cobos</a:t>
            </a:r>
            <a:r>
              <a:rPr lang="en-CA" sz="2800" dirty="0"/>
              <a:t> &amp;Jones, 2009)</a:t>
            </a:r>
          </a:p>
          <a:p>
            <a:r>
              <a:rPr lang="en-CA" sz="2800" dirty="0"/>
              <a:t>Transgender is often abbreviated to Trans</a:t>
            </a:r>
          </a:p>
          <a:p>
            <a:r>
              <a:rPr lang="en-CA" sz="2800" dirty="0"/>
              <a:t>0.5-1.2% of the population (</a:t>
            </a:r>
            <a:r>
              <a:rPr lang="en-CA" sz="2800" dirty="0" err="1"/>
              <a:t>Conron</a:t>
            </a:r>
            <a:r>
              <a:rPr lang="en-CA" sz="2800" dirty="0"/>
              <a:t> et al., 2012; Glen &amp; Hurrell, 2012; Clark et al., 2014; Kuyper &amp; </a:t>
            </a:r>
            <a:r>
              <a:rPr lang="en-CA" sz="2800" dirty="0" err="1"/>
              <a:t>Wiljsen</a:t>
            </a:r>
            <a:r>
              <a:rPr lang="en-CA" sz="2800" dirty="0"/>
              <a:t>, 2014; Van </a:t>
            </a:r>
            <a:r>
              <a:rPr lang="en-CA" sz="2800" dirty="0" err="1"/>
              <a:t>Caenegem</a:t>
            </a:r>
            <a:r>
              <a:rPr lang="en-CA" sz="2800" dirty="0"/>
              <a:t> et al., 2015).</a:t>
            </a:r>
          </a:p>
          <a:p>
            <a:endParaRPr lang="en-CA" sz="1600" dirty="0"/>
          </a:p>
          <a:p>
            <a:pPr marL="0" indent="0">
              <a:buNone/>
            </a:pPr>
            <a:endParaRPr lang="en-CA" sz="2800" dirty="0"/>
          </a:p>
        </p:txBody>
      </p:sp>
    </p:spTree>
    <p:extLst>
      <p:ext uri="{BB962C8B-B14F-4D97-AF65-F5344CB8AC3E}">
        <p14:creationId xmlns:p14="http://schemas.microsoft.com/office/powerpoint/2010/main" val="16603689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2D50B-E30E-413F-A309-B91CA0124C55}"/>
              </a:ext>
            </a:extLst>
          </p:cNvPr>
          <p:cNvSpPr>
            <a:spLocks noGrp="1"/>
          </p:cNvSpPr>
          <p:nvPr>
            <p:ph type="title"/>
          </p:nvPr>
        </p:nvSpPr>
        <p:spPr/>
        <p:txBody>
          <a:bodyPr/>
          <a:lstStyle/>
          <a:p>
            <a:r>
              <a:rPr lang="en-CA" dirty="0"/>
              <a:t>What Can You Do: Intake Forms</a:t>
            </a:r>
          </a:p>
        </p:txBody>
      </p:sp>
      <p:sp>
        <p:nvSpPr>
          <p:cNvPr id="3" name="Content Placeholder 2">
            <a:extLst>
              <a:ext uri="{FF2B5EF4-FFF2-40B4-BE49-F238E27FC236}">
                <a16:creationId xmlns:a16="http://schemas.microsoft.com/office/drawing/2014/main" id="{4DBE98F7-E4FE-4D6F-9382-DF75EEC2607C}"/>
              </a:ext>
            </a:extLst>
          </p:cNvPr>
          <p:cNvSpPr>
            <a:spLocks noGrp="1"/>
          </p:cNvSpPr>
          <p:nvPr>
            <p:ph idx="1"/>
          </p:nvPr>
        </p:nvSpPr>
        <p:spPr/>
        <p:txBody>
          <a:bodyPr>
            <a:normAutofit/>
          </a:bodyPr>
          <a:lstStyle/>
          <a:p>
            <a:r>
              <a:rPr lang="en-CA" sz="2800" dirty="0"/>
              <a:t>Change intake forms so they have separate areas for:</a:t>
            </a:r>
          </a:p>
          <a:p>
            <a:pPr lvl="1"/>
            <a:r>
              <a:rPr lang="en-CA" sz="2400" dirty="0"/>
              <a:t>Sex on </a:t>
            </a:r>
            <a:r>
              <a:rPr lang="en-CA" sz="2400" dirty="0" err="1"/>
              <a:t>healthcard</a:t>
            </a:r>
            <a:r>
              <a:rPr lang="en-CA" sz="2400" dirty="0"/>
              <a:t> or insurance</a:t>
            </a:r>
          </a:p>
          <a:p>
            <a:pPr lvl="1"/>
            <a:r>
              <a:rPr lang="en-CA" sz="2400" dirty="0"/>
              <a:t>Gender (write in is best)</a:t>
            </a:r>
          </a:p>
          <a:p>
            <a:pPr lvl="1"/>
            <a:r>
              <a:rPr lang="en-CA" sz="2400" dirty="0"/>
              <a:t>Legal name</a:t>
            </a:r>
          </a:p>
          <a:p>
            <a:pPr lvl="1"/>
            <a:r>
              <a:rPr lang="en-CA" sz="2400" dirty="0"/>
              <a:t>Preferred name</a:t>
            </a:r>
          </a:p>
          <a:p>
            <a:pPr lvl="1"/>
            <a:r>
              <a:rPr lang="en-CA" sz="2400" dirty="0"/>
              <a:t>Pronouns </a:t>
            </a:r>
          </a:p>
          <a:p>
            <a:r>
              <a:rPr lang="en-CA" sz="2800" dirty="0"/>
              <a:t>Avoid making people choose between “trans” and “male” or “female” because trans people often fall under both categories (</a:t>
            </a:r>
            <a:r>
              <a:rPr lang="en-CA" sz="2800" dirty="0" err="1"/>
              <a:t>ie</a:t>
            </a:r>
            <a:r>
              <a:rPr lang="en-CA" sz="2800" dirty="0"/>
              <a:t> trans woman) </a:t>
            </a:r>
          </a:p>
          <a:p>
            <a:endParaRPr lang="en-CA" sz="2800" dirty="0"/>
          </a:p>
          <a:p>
            <a:pPr marL="0" indent="0">
              <a:buNone/>
            </a:pPr>
            <a:endParaRPr lang="en-CA" sz="2800" dirty="0"/>
          </a:p>
        </p:txBody>
      </p:sp>
    </p:spTree>
    <p:extLst>
      <p:ext uri="{BB962C8B-B14F-4D97-AF65-F5344CB8AC3E}">
        <p14:creationId xmlns:p14="http://schemas.microsoft.com/office/powerpoint/2010/main" val="13542930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31494-3A3F-4503-9F19-2EE96F198934}"/>
              </a:ext>
            </a:extLst>
          </p:cNvPr>
          <p:cNvSpPr>
            <a:spLocks noGrp="1"/>
          </p:cNvSpPr>
          <p:nvPr>
            <p:ph type="title"/>
          </p:nvPr>
        </p:nvSpPr>
        <p:spPr/>
        <p:txBody>
          <a:bodyPr/>
          <a:lstStyle/>
          <a:p>
            <a:r>
              <a:rPr lang="en-CA" dirty="0"/>
              <a:t>Suggestions: Validate Gender</a:t>
            </a:r>
          </a:p>
        </p:txBody>
      </p:sp>
      <p:sp>
        <p:nvSpPr>
          <p:cNvPr id="3" name="Content Placeholder 2">
            <a:extLst>
              <a:ext uri="{FF2B5EF4-FFF2-40B4-BE49-F238E27FC236}">
                <a16:creationId xmlns:a16="http://schemas.microsoft.com/office/drawing/2014/main" id="{B8327502-3D68-4E52-8E06-70FC127F1680}"/>
              </a:ext>
            </a:extLst>
          </p:cNvPr>
          <p:cNvSpPr>
            <a:spLocks noGrp="1"/>
          </p:cNvSpPr>
          <p:nvPr>
            <p:ph idx="1"/>
          </p:nvPr>
        </p:nvSpPr>
        <p:spPr/>
        <p:txBody>
          <a:bodyPr>
            <a:normAutofit lnSpcReduction="10000"/>
          </a:bodyPr>
          <a:lstStyle/>
          <a:p>
            <a:r>
              <a:rPr lang="en-CA" sz="2800" dirty="0"/>
              <a:t>Use the gender that the person identifies as much as possible</a:t>
            </a:r>
          </a:p>
          <a:p>
            <a:r>
              <a:rPr lang="en-CA" sz="2800" dirty="0"/>
              <a:t>Provide opportunities for people to identify their lived gender and names: intake forms, “What name do you go by”</a:t>
            </a:r>
          </a:p>
          <a:p>
            <a:r>
              <a:rPr lang="en-CA" sz="2800" dirty="0"/>
              <a:t>If you are not sure of gender: ask! </a:t>
            </a:r>
          </a:p>
          <a:p>
            <a:pPr lvl="1"/>
            <a:r>
              <a:rPr lang="en-CA" sz="2400" dirty="0" err="1"/>
              <a:t>Ie</a:t>
            </a:r>
            <a:r>
              <a:rPr lang="en-CA" sz="2400" dirty="0"/>
              <a:t>.“what are your pronouns? I go by she/her, what do you go by?”</a:t>
            </a:r>
          </a:p>
          <a:p>
            <a:endParaRPr lang="en-CA" sz="2800" dirty="0"/>
          </a:p>
          <a:p>
            <a:endParaRPr lang="en-CA" sz="2800" dirty="0"/>
          </a:p>
          <a:p>
            <a:pPr marL="0" indent="0">
              <a:buNone/>
            </a:pPr>
            <a:r>
              <a:rPr lang="en-CA" sz="2800" dirty="0"/>
              <a:t> </a:t>
            </a:r>
          </a:p>
        </p:txBody>
      </p:sp>
    </p:spTree>
    <p:extLst>
      <p:ext uri="{BB962C8B-B14F-4D97-AF65-F5344CB8AC3E}">
        <p14:creationId xmlns:p14="http://schemas.microsoft.com/office/powerpoint/2010/main" val="5061766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7BEC8-9CAD-41A5-B6D4-205B55B8A949}"/>
              </a:ext>
            </a:extLst>
          </p:cNvPr>
          <p:cNvSpPr>
            <a:spLocks noGrp="1"/>
          </p:cNvSpPr>
          <p:nvPr>
            <p:ph type="title"/>
          </p:nvPr>
        </p:nvSpPr>
        <p:spPr/>
        <p:txBody>
          <a:bodyPr/>
          <a:lstStyle/>
          <a:p>
            <a:r>
              <a:rPr lang="en-CA" dirty="0"/>
              <a:t>Suggestions for Future Research</a:t>
            </a:r>
          </a:p>
        </p:txBody>
      </p:sp>
      <p:sp>
        <p:nvSpPr>
          <p:cNvPr id="3" name="Content Placeholder 2">
            <a:extLst>
              <a:ext uri="{FF2B5EF4-FFF2-40B4-BE49-F238E27FC236}">
                <a16:creationId xmlns:a16="http://schemas.microsoft.com/office/drawing/2014/main" id="{C10930D3-390B-4496-A9BC-BB437B252ED0}"/>
              </a:ext>
            </a:extLst>
          </p:cNvPr>
          <p:cNvSpPr>
            <a:spLocks noGrp="1"/>
          </p:cNvSpPr>
          <p:nvPr>
            <p:ph idx="1"/>
          </p:nvPr>
        </p:nvSpPr>
        <p:spPr/>
        <p:txBody>
          <a:bodyPr>
            <a:normAutofit/>
          </a:bodyPr>
          <a:lstStyle/>
          <a:p>
            <a:r>
              <a:rPr lang="en-CA" sz="2800" dirty="0"/>
              <a:t>Experience of trans clients using occupational therapy (no OT studies found on this topic)</a:t>
            </a:r>
          </a:p>
          <a:p>
            <a:r>
              <a:rPr lang="en-CA" sz="2800" dirty="0"/>
              <a:t>Enabling occupation &amp; impact of being trans on occupation</a:t>
            </a:r>
          </a:p>
          <a:p>
            <a:pPr lvl="1"/>
            <a:r>
              <a:rPr lang="en-CA" sz="2000" dirty="0"/>
              <a:t>There are a few studies in this area but not many </a:t>
            </a:r>
          </a:p>
          <a:p>
            <a:pPr marL="0" indent="0">
              <a:buNone/>
            </a:pPr>
            <a:endParaRPr lang="en-CA" sz="2800" dirty="0"/>
          </a:p>
          <a:p>
            <a:endParaRPr lang="en-CA" sz="2800" dirty="0"/>
          </a:p>
        </p:txBody>
      </p:sp>
    </p:spTree>
    <p:extLst>
      <p:ext uri="{BB962C8B-B14F-4D97-AF65-F5344CB8AC3E}">
        <p14:creationId xmlns:p14="http://schemas.microsoft.com/office/powerpoint/2010/main" val="16024790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7460C-833E-43F0-9B1C-133C4B1AB24F}"/>
              </a:ext>
            </a:extLst>
          </p:cNvPr>
          <p:cNvSpPr>
            <a:spLocks noGrp="1"/>
          </p:cNvSpPr>
          <p:nvPr>
            <p:ph type="ctrTitle"/>
          </p:nvPr>
        </p:nvSpPr>
        <p:spPr/>
        <p:txBody>
          <a:bodyPr/>
          <a:lstStyle/>
          <a:p>
            <a:r>
              <a:rPr lang="en-CA" dirty="0"/>
              <a:t>Thank you! Merci! </a:t>
            </a:r>
          </a:p>
        </p:txBody>
      </p:sp>
      <p:sp>
        <p:nvSpPr>
          <p:cNvPr id="3" name="Subtitle 2">
            <a:extLst>
              <a:ext uri="{FF2B5EF4-FFF2-40B4-BE49-F238E27FC236}">
                <a16:creationId xmlns:a16="http://schemas.microsoft.com/office/drawing/2014/main" id="{9890796C-E279-4338-9A7E-B18DF5103EC4}"/>
              </a:ext>
            </a:extLst>
          </p:cNvPr>
          <p:cNvSpPr>
            <a:spLocks noGrp="1"/>
          </p:cNvSpPr>
          <p:nvPr>
            <p:ph type="subTitle" idx="1"/>
          </p:nvPr>
        </p:nvSpPr>
        <p:spPr/>
        <p:txBody>
          <a:bodyPr/>
          <a:lstStyle/>
          <a:p>
            <a:endParaRPr lang="en-CA"/>
          </a:p>
        </p:txBody>
      </p:sp>
    </p:spTree>
    <p:extLst>
      <p:ext uri="{BB962C8B-B14F-4D97-AF65-F5344CB8AC3E}">
        <p14:creationId xmlns:p14="http://schemas.microsoft.com/office/powerpoint/2010/main" val="42820209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5428B-3C77-44BB-A979-AA06CB448BFD}"/>
              </a:ext>
            </a:extLst>
          </p:cNvPr>
          <p:cNvSpPr>
            <a:spLocks noGrp="1"/>
          </p:cNvSpPr>
          <p:nvPr>
            <p:ph type="ctrTitle"/>
          </p:nvPr>
        </p:nvSpPr>
        <p:spPr/>
        <p:txBody>
          <a:bodyPr/>
          <a:lstStyle/>
          <a:p>
            <a:r>
              <a:rPr lang="en-CA" dirty="0"/>
              <a:t>Any Questions?</a:t>
            </a:r>
          </a:p>
        </p:txBody>
      </p:sp>
      <p:sp>
        <p:nvSpPr>
          <p:cNvPr id="3" name="Subtitle 2">
            <a:extLst>
              <a:ext uri="{FF2B5EF4-FFF2-40B4-BE49-F238E27FC236}">
                <a16:creationId xmlns:a16="http://schemas.microsoft.com/office/drawing/2014/main" id="{EEEB5210-F6ED-4040-B3E8-906A9529B4C2}"/>
              </a:ext>
            </a:extLst>
          </p:cNvPr>
          <p:cNvSpPr>
            <a:spLocks noGrp="1"/>
          </p:cNvSpPr>
          <p:nvPr>
            <p:ph type="subTitle" idx="1"/>
          </p:nvPr>
        </p:nvSpPr>
        <p:spPr/>
        <p:txBody>
          <a:bodyPr/>
          <a:lstStyle/>
          <a:p>
            <a:endParaRPr lang="en-CA"/>
          </a:p>
        </p:txBody>
      </p:sp>
    </p:spTree>
    <p:extLst>
      <p:ext uri="{BB962C8B-B14F-4D97-AF65-F5344CB8AC3E}">
        <p14:creationId xmlns:p14="http://schemas.microsoft.com/office/powerpoint/2010/main" val="27941475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DABF2-DBA3-4E35-947A-8CE8DD1754E0}"/>
              </a:ext>
            </a:extLst>
          </p:cNvPr>
          <p:cNvSpPr>
            <a:spLocks noGrp="1"/>
          </p:cNvSpPr>
          <p:nvPr>
            <p:ph type="title"/>
          </p:nvPr>
        </p:nvSpPr>
        <p:spPr/>
        <p:txBody>
          <a:bodyPr/>
          <a:lstStyle/>
          <a:p>
            <a:r>
              <a:rPr lang="en-CA" dirty="0"/>
              <a:t>Articles Reviewed</a:t>
            </a:r>
          </a:p>
        </p:txBody>
      </p:sp>
      <p:sp>
        <p:nvSpPr>
          <p:cNvPr id="3" name="Content Placeholder 2">
            <a:extLst>
              <a:ext uri="{FF2B5EF4-FFF2-40B4-BE49-F238E27FC236}">
                <a16:creationId xmlns:a16="http://schemas.microsoft.com/office/drawing/2014/main" id="{C446E70E-2873-4BED-99EE-E2184203489F}"/>
              </a:ext>
            </a:extLst>
          </p:cNvPr>
          <p:cNvSpPr>
            <a:spLocks noGrp="1"/>
          </p:cNvSpPr>
          <p:nvPr>
            <p:ph idx="1"/>
          </p:nvPr>
        </p:nvSpPr>
        <p:spPr>
          <a:xfrm>
            <a:off x="676656" y="1893342"/>
            <a:ext cx="10753725" cy="4206240"/>
          </a:xfrm>
        </p:spPr>
        <p:txBody>
          <a:bodyPr>
            <a:normAutofit fontScale="92500" lnSpcReduction="20000"/>
          </a:bodyPr>
          <a:lstStyle/>
          <a:p>
            <a:r>
              <a:rPr lang="en-US" dirty="0" err="1"/>
              <a:t>Andrasik</a:t>
            </a:r>
            <a:r>
              <a:rPr lang="en-US" dirty="0"/>
              <a:t>, M. P., Yoon, R., Mooney, J., Broder, G., Bolton, M., </a:t>
            </a:r>
            <a:r>
              <a:rPr lang="en-US" dirty="0" err="1"/>
              <a:t>Votto</a:t>
            </a:r>
            <a:r>
              <a:rPr lang="en-US" dirty="0"/>
              <a:t>, T., ... &amp; NIAID HIV Vaccine Trials Network. (2014). Exploring barriers and facilitators to participation of male-to-female transgender persons in preventive HIV vaccine clinical trials. </a:t>
            </a:r>
            <a:r>
              <a:rPr lang="en-US" i="1" dirty="0"/>
              <a:t>Prevention Science</a:t>
            </a:r>
            <a:r>
              <a:rPr lang="en-US" dirty="0"/>
              <a:t>, </a:t>
            </a:r>
            <a:r>
              <a:rPr lang="en-US" i="1" dirty="0"/>
              <a:t>15</a:t>
            </a:r>
            <a:r>
              <a:rPr lang="en-US" dirty="0"/>
              <a:t>(3), 268-276.</a:t>
            </a:r>
            <a:endParaRPr lang="en-CA" dirty="0"/>
          </a:p>
          <a:p>
            <a:r>
              <a:rPr lang="en-US" dirty="0"/>
              <a:t>Bauer, G. R., Hammond, R., Travers, R., </a:t>
            </a:r>
            <a:r>
              <a:rPr lang="en-US" dirty="0" err="1"/>
              <a:t>Kaay</a:t>
            </a:r>
            <a:r>
              <a:rPr lang="en-US" dirty="0"/>
              <a:t>, M., </a:t>
            </a:r>
            <a:r>
              <a:rPr lang="en-US" dirty="0" err="1"/>
              <a:t>Hohenadel</a:t>
            </a:r>
            <a:r>
              <a:rPr lang="en-US" dirty="0"/>
              <a:t>, K. M., &amp; Boyce, M. (2009). “I don't think this is theoretical; this is our lives”: how erasure impacts health care for transgender people. </a:t>
            </a:r>
            <a:r>
              <a:rPr lang="en-US" i="1" dirty="0"/>
              <a:t>Journal of the Association of Nurses in AIDS Care</a:t>
            </a:r>
            <a:r>
              <a:rPr lang="en-US" dirty="0"/>
              <a:t>, </a:t>
            </a:r>
            <a:r>
              <a:rPr lang="en-US" i="1" dirty="0"/>
              <a:t>20</a:t>
            </a:r>
            <a:r>
              <a:rPr lang="en-US" dirty="0"/>
              <a:t>(5), 348-361.</a:t>
            </a:r>
            <a:endParaRPr lang="en-CA" dirty="0"/>
          </a:p>
          <a:p>
            <a:r>
              <a:rPr lang="en-US" dirty="0"/>
              <a:t>Bauer, G. R., </a:t>
            </a:r>
            <a:r>
              <a:rPr lang="en-US" dirty="0" err="1"/>
              <a:t>Zong</a:t>
            </a:r>
            <a:r>
              <a:rPr lang="en-US" dirty="0"/>
              <a:t>, X., </a:t>
            </a:r>
            <a:r>
              <a:rPr lang="en-US" dirty="0" err="1"/>
              <a:t>Scheim</a:t>
            </a:r>
            <a:r>
              <a:rPr lang="en-US" dirty="0"/>
              <a:t>, A. I., Hammond, R., &amp; </a:t>
            </a:r>
            <a:r>
              <a:rPr lang="en-US" dirty="0" err="1"/>
              <a:t>Thind</a:t>
            </a:r>
            <a:r>
              <a:rPr lang="en-US" dirty="0"/>
              <a:t>, A. (2015). Factors Impacting Transgender Patients’ Discomfort with Their Family Physicians: A Respondent-Driven Sampling Survey. </a:t>
            </a:r>
            <a:r>
              <a:rPr lang="en-US" i="1" dirty="0" err="1"/>
              <a:t>PloS</a:t>
            </a:r>
            <a:r>
              <a:rPr lang="en-US" i="1" dirty="0"/>
              <a:t> one</a:t>
            </a:r>
            <a:r>
              <a:rPr lang="en-US" dirty="0"/>
              <a:t>, </a:t>
            </a:r>
            <a:r>
              <a:rPr lang="en-US" i="1" dirty="0"/>
              <a:t>10</a:t>
            </a:r>
            <a:r>
              <a:rPr lang="en-US" dirty="0"/>
              <a:t>(12), e0145046.</a:t>
            </a:r>
            <a:endParaRPr lang="en-CA" dirty="0"/>
          </a:p>
          <a:p>
            <a:r>
              <a:rPr lang="en-US" dirty="0"/>
              <a:t>Bess, J. A., &amp; </a:t>
            </a:r>
            <a:r>
              <a:rPr lang="en-US" dirty="0" err="1"/>
              <a:t>Stabb</a:t>
            </a:r>
            <a:r>
              <a:rPr lang="en-US" dirty="0"/>
              <a:t>, S. D. (2009). The experiences of transgendered persons in psychotherapy: Voices and recommendations. </a:t>
            </a:r>
            <a:r>
              <a:rPr lang="en-US" i="1" dirty="0"/>
              <a:t>Journal of Mental Health Counseling</a:t>
            </a:r>
            <a:r>
              <a:rPr lang="en-US" dirty="0"/>
              <a:t>, </a:t>
            </a:r>
            <a:r>
              <a:rPr lang="en-US" i="1" dirty="0"/>
              <a:t>31</a:t>
            </a:r>
            <a:r>
              <a:rPr lang="en-US" dirty="0"/>
              <a:t>(3), 264.</a:t>
            </a:r>
            <a:endParaRPr lang="en-CA" dirty="0"/>
          </a:p>
          <a:p>
            <a:r>
              <a:rPr lang="en-US" dirty="0"/>
              <a:t>Davies, A., </a:t>
            </a:r>
            <a:r>
              <a:rPr lang="en-US" dirty="0" err="1"/>
              <a:t>Bouman</a:t>
            </a:r>
            <a:r>
              <a:rPr lang="en-US" dirty="0"/>
              <a:t>, W. P., Richards, C., Barrett, J., Ahmad, S., Baker, K., ... &amp; Robbins-Cherry, S. (2013). Patient satisfaction with gender identity clinic services in the United Kingdom. </a:t>
            </a:r>
            <a:r>
              <a:rPr lang="en-US" i="1" dirty="0"/>
              <a:t>Sexual and Relationship Therapy</a:t>
            </a:r>
            <a:r>
              <a:rPr lang="en-US" dirty="0"/>
              <a:t>, </a:t>
            </a:r>
            <a:r>
              <a:rPr lang="en-US" i="1" dirty="0"/>
              <a:t>28</a:t>
            </a:r>
            <a:r>
              <a:rPr lang="en-US" dirty="0"/>
              <a:t>(4), 400-418.</a:t>
            </a:r>
            <a:endParaRPr lang="en-CA" dirty="0"/>
          </a:p>
        </p:txBody>
      </p:sp>
    </p:spTree>
    <p:extLst>
      <p:ext uri="{BB962C8B-B14F-4D97-AF65-F5344CB8AC3E}">
        <p14:creationId xmlns:p14="http://schemas.microsoft.com/office/powerpoint/2010/main" val="20227902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D120E-79CE-4441-BA1B-A4E5C56897F2}"/>
              </a:ext>
            </a:extLst>
          </p:cNvPr>
          <p:cNvSpPr>
            <a:spLocks noGrp="1"/>
          </p:cNvSpPr>
          <p:nvPr>
            <p:ph type="title"/>
          </p:nvPr>
        </p:nvSpPr>
        <p:spPr/>
        <p:txBody>
          <a:bodyPr/>
          <a:lstStyle/>
          <a:p>
            <a:r>
              <a:rPr lang="en-CA" dirty="0"/>
              <a:t>Articles Reviewed</a:t>
            </a:r>
          </a:p>
        </p:txBody>
      </p:sp>
      <p:sp>
        <p:nvSpPr>
          <p:cNvPr id="3" name="Content Placeholder 2">
            <a:extLst>
              <a:ext uri="{FF2B5EF4-FFF2-40B4-BE49-F238E27FC236}">
                <a16:creationId xmlns:a16="http://schemas.microsoft.com/office/drawing/2014/main" id="{27C16478-4986-41F2-AB63-6E8E04F7BBAD}"/>
              </a:ext>
            </a:extLst>
          </p:cNvPr>
          <p:cNvSpPr>
            <a:spLocks noGrp="1"/>
          </p:cNvSpPr>
          <p:nvPr>
            <p:ph idx="1"/>
          </p:nvPr>
        </p:nvSpPr>
        <p:spPr/>
        <p:txBody>
          <a:bodyPr>
            <a:normAutofit fontScale="92500"/>
          </a:bodyPr>
          <a:lstStyle/>
          <a:p>
            <a:r>
              <a:rPr lang="en-US" dirty="0"/>
              <a:t>Dewey, J. M. (2008). Knowledge legitimacy: How trans-patient behavior supports and challenges current medical knowledge. </a:t>
            </a:r>
            <a:r>
              <a:rPr lang="en-US" i="1" dirty="0"/>
              <a:t>Qualitative Health Research</a:t>
            </a:r>
            <a:r>
              <a:rPr lang="en-US" dirty="0"/>
              <a:t>, </a:t>
            </a:r>
            <a:r>
              <a:rPr lang="en-US" i="1" dirty="0"/>
              <a:t>18</a:t>
            </a:r>
            <a:r>
              <a:rPr lang="en-US" dirty="0"/>
              <a:t>(10), 1345-1355.</a:t>
            </a:r>
          </a:p>
          <a:p>
            <a:r>
              <a:rPr lang="en-US" dirty="0"/>
              <a:t>Ellis, S. J., Bailey, L., &amp; McNeil, J. (2015). Trans people's experiences of mental health and gender identity services: A UK study. </a:t>
            </a:r>
            <a:r>
              <a:rPr lang="en-US" i="1" dirty="0"/>
              <a:t>Journal of Gay &amp; Lesbian Mental Health</a:t>
            </a:r>
            <a:r>
              <a:rPr lang="en-US" dirty="0"/>
              <a:t>, </a:t>
            </a:r>
            <a:r>
              <a:rPr lang="en-US" i="1" dirty="0"/>
              <a:t>19</a:t>
            </a:r>
            <a:r>
              <a:rPr lang="en-US" dirty="0"/>
              <a:t>(1), 4-20.</a:t>
            </a:r>
            <a:endParaRPr lang="en-CA" dirty="0"/>
          </a:p>
          <a:p>
            <a:r>
              <a:rPr lang="en-US" dirty="0"/>
              <a:t>Gridley, S. J., Crouch, J. M., Evans, Y., </a:t>
            </a:r>
            <a:r>
              <a:rPr lang="en-US" dirty="0" err="1"/>
              <a:t>Eng</a:t>
            </a:r>
            <a:r>
              <a:rPr lang="en-US" dirty="0"/>
              <a:t>, W., </a:t>
            </a:r>
            <a:r>
              <a:rPr lang="en-US" dirty="0" err="1"/>
              <a:t>Antoon</a:t>
            </a:r>
            <a:r>
              <a:rPr lang="en-US" dirty="0"/>
              <a:t>, E., </a:t>
            </a:r>
            <a:r>
              <a:rPr lang="en-US" dirty="0" err="1"/>
              <a:t>Lyapustina</a:t>
            </a:r>
            <a:r>
              <a:rPr lang="en-US" dirty="0"/>
              <a:t>, M., ... &amp; McCarty, C. (2016). Youth and caregiver perspectives on barriers to gender-affirming health care for transgender youth. </a:t>
            </a:r>
            <a:r>
              <a:rPr lang="en-US" i="1" dirty="0"/>
              <a:t>Journal of Adolescent Health</a:t>
            </a:r>
            <a:r>
              <a:rPr lang="en-US" dirty="0"/>
              <a:t>.</a:t>
            </a:r>
          </a:p>
          <a:p>
            <a:r>
              <a:rPr lang="en-US" dirty="0"/>
              <a:t>Hagen, D. B., &amp; </a:t>
            </a:r>
            <a:r>
              <a:rPr lang="en-US" dirty="0" err="1"/>
              <a:t>Galupo</a:t>
            </a:r>
            <a:r>
              <a:rPr lang="en-US" dirty="0"/>
              <a:t>, M. P. (2014). Trans* individuals’ experiences of gendered language with health care providers: recommendations for practitioners. </a:t>
            </a:r>
            <a:r>
              <a:rPr lang="en-US" i="1" dirty="0"/>
              <a:t>International Journal of Transgenderism</a:t>
            </a:r>
            <a:r>
              <a:rPr lang="en-US" dirty="0"/>
              <a:t>, </a:t>
            </a:r>
            <a:r>
              <a:rPr lang="en-US" i="1" dirty="0"/>
              <a:t>15</a:t>
            </a:r>
            <a:r>
              <a:rPr lang="en-US" dirty="0"/>
              <a:t>(1), 16-34.</a:t>
            </a:r>
            <a:endParaRPr lang="en-CA" dirty="0"/>
          </a:p>
          <a:p>
            <a:pPr marL="0" indent="0">
              <a:buNone/>
            </a:pPr>
            <a:endParaRPr lang="en-CA" dirty="0"/>
          </a:p>
        </p:txBody>
      </p:sp>
    </p:spTree>
    <p:extLst>
      <p:ext uri="{BB962C8B-B14F-4D97-AF65-F5344CB8AC3E}">
        <p14:creationId xmlns:p14="http://schemas.microsoft.com/office/powerpoint/2010/main" val="34625383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133AD-B2D5-4800-BF51-1F4AE7CFDE69}"/>
              </a:ext>
            </a:extLst>
          </p:cNvPr>
          <p:cNvSpPr>
            <a:spLocks noGrp="1"/>
          </p:cNvSpPr>
          <p:nvPr>
            <p:ph type="title"/>
          </p:nvPr>
        </p:nvSpPr>
        <p:spPr/>
        <p:txBody>
          <a:bodyPr/>
          <a:lstStyle/>
          <a:p>
            <a:r>
              <a:rPr lang="en-CA" dirty="0"/>
              <a:t>Articles Reviewed</a:t>
            </a:r>
          </a:p>
        </p:txBody>
      </p:sp>
      <p:sp>
        <p:nvSpPr>
          <p:cNvPr id="3" name="Content Placeholder 2">
            <a:extLst>
              <a:ext uri="{FF2B5EF4-FFF2-40B4-BE49-F238E27FC236}">
                <a16:creationId xmlns:a16="http://schemas.microsoft.com/office/drawing/2014/main" id="{328D7E4C-8AB8-4C2E-A14D-EE89B4543C76}"/>
              </a:ext>
            </a:extLst>
          </p:cNvPr>
          <p:cNvSpPr>
            <a:spLocks noGrp="1"/>
          </p:cNvSpPr>
          <p:nvPr>
            <p:ph idx="1"/>
          </p:nvPr>
        </p:nvSpPr>
        <p:spPr/>
        <p:txBody>
          <a:bodyPr>
            <a:normAutofit fontScale="85000" lnSpcReduction="10000"/>
          </a:bodyPr>
          <a:lstStyle/>
          <a:p>
            <a:r>
              <a:rPr lang="en-US" dirty="0"/>
              <a:t>Hussey, W. (2006). Slivers of the journey: the use of Photovoice and storytelling to examine female to male transsexuals' experience of health care access. </a:t>
            </a:r>
            <a:r>
              <a:rPr lang="en-US" i="1" dirty="0"/>
              <a:t>Journal of homosexuality</a:t>
            </a:r>
            <a:r>
              <a:rPr lang="en-US" dirty="0"/>
              <a:t>, </a:t>
            </a:r>
            <a:r>
              <a:rPr lang="en-US" i="1" dirty="0"/>
              <a:t>51</a:t>
            </a:r>
            <a:r>
              <a:rPr lang="en-US" dirty="0"/>
              <a:t>(1), 129-158.</a:t>
            </a:r>
            <a:endParaRPr lang="en-CA" dirty="0"/>
          </a:p>
          <a:p>
            <a:r>
              <a:rPr lang="en-US" dirty="0" err="1"/>
              <a:t>Kattari</a:t>
            </a:r>
            <a:r>
              <a:rPr lang="en-US" dirty="0"/>
              <a:t>, S. K., &amp; </a:t>
            </a:r>
            <a:r>
              <a:rPr lang="en-US" dirty="0" err="1"/>
              <a:t>Hasche</a:t>
            </a:r>
            <a:r>
              <a:rPr lang="en-US" dirty="0"/>
              <a:t>, L. (2016). Differences across age groups in transgender and gender non-conforming people’s experiences of health care discrimination, harassment, and victimization. </a:t>
            </a:r>
            <a:r>
              <a:rPr lang="en-US" i="1" dirty="0"/>
              <a:t>Journal of aging and health</a:t>
            </a:r>
            <a:r>
              <a:rPr lang="en-US" dirty="0"/>
              <a:t>, </a:t>
            </a:r>
            <a:r>
              <a:rPr lang="en-US" i="1" dirty="0"/>
              <a:t>28</a:t>
            </a:r>
            <a:r>
              <a:rPr lang="en-US" dirty="0"/>
              <a:t>(2), 285-306.</a:t>
            </a:r>
          </a:p>
          <a:p>
            <a:r>
              <a:rPr lang="en-US" dirty="0" err="1"/>
              <a:t>Kosenko</a:t>
            </a:r>
            <a:r>
              <a:rPr lang="en-US" dirty="0"/>
              <a:t>, K., </a:t>
            </a:r>
            <a:r>
              <a:rPr lang="en-US" dirty="0" err="1"/>
              <a:t>Rintamaki</a:t>
            </a:r>
            <a:r>
              <a:rPr lang="en-US" dirty="0"/>
              <a:t>, L., Raney, S., &amp; Maness, K. (2013). Transgender patient perceptions of stigma in health care contexts. </a:t>
            </a:r>
            <a:r>
              <a:rPr lang="en-US" i="1" dirty="0"/>
              <a:t>Medical care</a:t>
            </a:r>
            <a:r>
              <a:rPr lang="en-US" dirty="0"/>
              <a:t>, </a:t>
            </a:r>
            <a:r>
              <a:rPr lang="en-US" i="1" dirty="0"/>
              <a:t>51</a:t>
            </a:r>
            <a:r>
              <a:rPr lang="en-US" dirty="0"/>
              <a:t>(9), 819-822.</a:t>
            </a:r>
            <a:endParaRPr lang="en-CA" dirty="0"/>
          </a:p>
          <a:p>
            <a:r>
              <a:rPr lang="en-US" dirty="0"/>
              <a:t>Melendez, R. M., &amp; Pinto, R. M. (2009). HIV prevention and primary care for transgender women in a community-based clinic. </a:t>
            </a:r>
            <a:r>
              <a:rPr lang="en-US" i="1" dirty="0"/>
              <a:t>Journal of the Association of Nurses in AIDS Care</a:t>
            </a:r>
            <a:r>
              <a:rPr lang="en-US" dirty="0"/>
              <a:t>, </a:t>
            </a:r>
            <a:r>
              <a:rPr lang="en-US" i="1" dirty="0"/>
              <a:t>20</a:t>
            </a:r>
            <a:r>
              <a:rPr lang="en-US" dirty="0"/>
              <a:t>(5), 387-397.</a:t>
            </a:r>
            <a:endParaRPr lang="en-CA" dirty="0"/>
          </a:p>
          <a:p>
            <a:r>
              <a:rPr lang="en-US" dirty="0" err="1"/>
              <a:t>Mizock</a:t>
            </a:r>
            <a:r>
              <a:rPr lang="en-US" dirty="0"/>
              <a:t>, L., &amp; Lundquist, C. (2016). Missteps in psychotherapy with transgender clients: Promoting gender sensitivity in counseling and psychological practice. </a:t>
            </a:r>
            <a:r>
              <a:rPr lang="en-US" i="1" dirty="0"/>
              <a:t>Psychology of Sexual Orientation and Gender Diversity</a:t>
            </a:r>
            <a:r>
              <a:rPr lang="en-US" dirty="0"/>
              <a:t>, </a:t>
            </a:r>
            <a:r>
              <a:rPr lang="en-US" i="1" dirty="0"/>
              <a:t>3</a:t>
            </a:r>
            <a:r>
              <a:rPr lang="en-US" dirty="0"/>
              <a:t>(2), 148.</a:t>
            </a:r>
            <a:endParaRPr lang="en-CA" dirty="0"/>
          </a:p>
        </p:txBody>
      </p:sp>
    </p:spTree>
    <p:extLst>
      <p:ext uri="{BB962C8B-B14F-4D97-AF65-F5344CB8AC3E}">
        <p14:creationId xmlns:p14="http://schemas.microsoft.com/office/powerpoint/2010/main" val="14836503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247DE-952C-492A-945B-203801D06D53}"/>
              </a:ext>
            </a:extLst>
          </p:cNvPr>
          <p:cNvSpPr>
            <a:spLocks noGrp="1"/>
          </p:cNvSpPr>
          <p:nvPr>
            <p:ph type="title"/>
          </p:nvPr>
        </p:nvSpPr>
        <p:spPr/>
        <p:txBody>
          <a:bodyPr/>
          <a:lstStyle/>
          <a:p>
            <a:r>
              <a:rPr lang="en-CA" dirty="0"/>
              <a:t>Articles Reviewed</a:t>
            </a:r>
          </a:p>
        </p:txBody>
      </p:sp>
      <p:sp>
        <p:nvSpPr>
          <p:cNvPr id="3" name="Content Placeholder 2">
            <a:extLst>
              <a:ext uri="{FF2B5EF4-FFF2-40B4-BE49-F238E27FC236}">
                <a16:creationId xmlns:a16="http://schemas.microsoft.com/office/drawing/2014/main" id="{DDD1B2E3-45D4-4BCB-B5F7-AF4A03F29F8E}"/>
              </a:ext>
            </a:extLst>
          </p:cNvPr>
          <p:cNvSpPr>
            <a:spLocks noGrp="1"/>
          </p:cNvSpPr>
          <p:nvPr>
            <p:ph idx="1"/>
          </p:nvPr>
        </p:nvSpPr>
        <p:spPr>
          <a:xfrm>
            <a:off x="676656" y="2011680"/>
            <a:ext cx="10753725" cy="3991087"/>
          </a:xfrm>
        </p:spPr>
        <p:txBody>
          <a:bodyPr>
            <a:normAutofit fontScale="92500" lnSpcReduction="10000"/>
          </a:bodyPr>
          <a:lstStyle/>
          <a:p>
            <a:r>
              <a:rPr lang="en-US" dirty="0" err="1"/>
              <a:t>Poteat</a:t>
            </a:r>
            <a:r>
              <a:rPr lang="en-US" dirty="0"/>
              <a:t>, T., German, D., &amp; Kerrigan, D. (2013). Managing uncertainty: a grounded theory of stigma in transgender health care encounters. </a:t>
            </a:r>
            <a:r>
              <a:rPr lang="en-US" i="1" dirty="0"/>
              <a:t>Social Science &amp; Medicine</a:t>
            </a:r>
            <a:r>
              <a:rPr lang="en-US" dirty="0"/>
              <a:t>, </a:t>
            </a:r>
            <a:r>
              <a:rPr lang="en-US" i="1" dirty="0"/>
              <a:t>84</a:t>
            </a:r>
            <a:r>
              <a:rPr lang="en-US" dirty="0"/>
              <a:t>, 22-29.</a:t>
            </a:r>
          </a:p>
          <a:p>
            <a:r>
              <a:rPr lang="en-US" dirty="0" err="1"/>
              <a:t>Rachlin</a:t>
            </a:r>
            <a:r>
              <a:rPr lang="en-US" dirty="0"/>
              <a:t>, K., Green, J., &amp; Lombardi, E. (2008). Utilization of health care among female-to-male transgender individuals in the United States. </a:t>
            </a:r>
            <a:r>
              <a:rPr lang="en-US" i="1" dirty="0"/>
              <a:t>Journal of homosexuality</a:t>
            </a:r>
            <a:r>
              <a:rPr lang="en-US" dirty="0"/>
              <a:t>, </a:t>
            </a:r>
            <a:r>
              <a:rPr lang="en-US" i="1" dirty="0"/>
              <a:t>54</a:t>
            </a:r>
            <a:r>
              <a:rPr lang="en-US" dirty="0"/>
              <a:t>(3), 243-258.</a:t>
            </a:r>
          </a:p>
          <a:p>
            <a:r>
              <a:rPr lang="en-US" dirty="0"/>
              <a:t>Radix, A. E., </a:t>
            </a:r>
            <a:r>
              <a:rPr lang="en-US" dirty="0" err="1"/>
              <a:t>Lelutiu</a:t>
            </a:r>
            <a:r>
              <a:rPr lang="en-US" dirty="0"/>
              <a:t>-Weinberger, C., &amp; </a:t>
            </a:r>
            <a:r>
              <a:rPr lang="en-US" dirty="0" err="1"/>
              <a:t>Gamarel</a:t>
            </a:r>
            <a:r>
              <a:rPr lang="en-US" dirty="0"/>
              <a:t>, K. E. (2014). Satisfaction and Healthcare Utilization of Transgender and Gender Non-Conforming Individuals in NYC: A Community-Based Participatory Study. </a:t>
            </a:r>
            <a:r>
              <a:rPr lang="en-US" i="1" dirty="0"/>
              <a:t>LGBT health</a:t>
            </a:r>
            <a:r>
              <a:rPr lang="en-US" dirty="0"/>
              <a:t>, </a:t>
            </a:r>
            <a:r>
              <a:rPr lang="en-US" i="1" dirty="0"/>
              <a:t>1</a:t>
            </a:r>
            <a:r>
              <a:rPr lang="en-US" dirty="0"/>
              <a:t>(4), 302-308.</a:t>
            </a:r>
          </a:p>
          <a:p>
            <a:r>
              <a:rPr lang="en-US" dirty="0"/>
              <a:t>Roller, C. G., </a:t>
            </a:r>
            <a:r>
              <a:rPr lang="en-US" dirty="0" err="1"/>
              <a:t>Sedlak</a:t>
            </a:r>
            <a:r>
              <a:rPr lang="en-US" dirty="0"/>
              <a:t>, C., &amp; </a:t>
            </a:r>
            <a:r>
              <a:rPr lang="en-US" dirty="0" err="1"/>
              <a:t>Draucker</a:t>
            </a:r>
            <a:r>
              <a:rPr lang="en-US" dirty="0"/>
              <a:t>, C. B. (2015). Navigating the system: How transgender individuals engage in health care services. </a:t>
            </a:r>
            <a:r>
              <a:rPr lang="en-US" i="1" dirty="0"/>
              <a:t>Journal of Nursing Scholarship</a:t>
            </a:r>
            <a:r>
              <a:rPr lang="en-US" dirty="0"/>
              <a:t>, </a:t>
            </a:r>
            <a:r>
              <a:rPr lang="en-US" i="1" dirty="0"/>
              <a:t>47</a:t>
            </a:r>
            <a:r>
              <a:rPr lang="en-US" dirty="0"/>
              <a:t>(5), 417-424.</a:t>
            </a:r>
            <a:endParaRPr lang="en-CA" dirty="0"/>
          </a:p>
          <a:p>
            <a:r>
              <a:rPr lang="en-US" dirty="0" err="1"/>
              <a:t>Sevelius</a:t>
            </a:r>
            <a:r>
              <a:rPr lang="en-US" dirty="0"/>
              <a:t>, J. M., </a:t>
            </a:r>
            <a:r>
              <a:rPr lang="en-US" dirty="0" err="1"/>
              <a:t>Patouhas</a:t>
            </a:r>
            <a:r>
              <a:rPr lang="en-US" dirty="0"/>
              <a:t>, E., </a:t>
            </a:r>
            <a:r>
              <a:rPr lang="en-US" dirty="0" err="1"/>
              <a:t>Keatley</a:t>
            </a:r>
            <a:r>
              <a:rPr lang="en-US" dirty="0"/>
              <a:t>, J. G., &amp; Johnson, M. O. (2014). Barriers and facilitators to engagement and retention in care among transgender women living with human immunodeficiency virus. </a:t>
            </a:r>
            <a:r>
              <a:rPr lang="en-US" i="1" dirty="0"/>
              <a:t>Annals of Behavioral Medicine</a:t>
            </a:r>
            <a:r>
              <a:rPr lang="en-US" dirty="0"/>
              <a:t>, </a:t>
            </a:r>
            <a:r>
              <a:rPr lang="en-US" i="1" dirty="0"/>
              <a:t>47</a:t>
            </a:r>
            <a:r>
              <a:rPr lang="en-US" dirty="0"/>
              <a:t>(1), 5-16.</a:t>
            </a:r>
          </a:p>
        </p:txBody>
      </p:sp>
    </p:spTree>
    <p:extLst>
      <p:ext uri="{BB962C8B-B14F-4D97-AF65-F5344CB8AC3E}">
        <p14:creationId xmlns:p14="http://schemas.microsoft.com/office/powerpoint/2010/main" val="15497609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8BEBE-831B-486F-905E-9377AF97CC2A}"/>
              </a:ext>
            </a:extLst>
          </p:cNvPr>
          <p:cNvSpPr>
            <a:spLocks noGrp="1"/>
          </p:cNvSpPr>
          <p:nvPr>
            <p:ph type="title"/>
          </p:nvPr>
        </p:nvSpPr>
        <p:spPr/>
        <p:txBody>
          <a:bodyPr/>
          <a:lstStyle/>
          <a:p>
            <a:r>
              <a:rPr lang="en-CA" dirty="0"/>
              <a:t>Articles Reviewed</a:t>
            </a:r>
          </a:p>
        </p:txBody>
      </p:sp>
      <p:sp>
        <p:nvSpPr>
          <p:cNvPr id="3" name="Content Placeholder 2">
            <a:extLst>
              <a:ext uri="{FF2B5EF4-FFF2-40B4-BE49-F238E27FC236}">
                <a16:creationId xmlns:a16="http://schemas.microsoft.com/office/drawing/2014/main" id="{43970B11-49CA-4A30-BDED-8B321CA7643C}"/>
              </a:ext>
            </a:extLst>
          </p:cNvPr>
          <p:cNvSpPr>
            <a:spLocks noGrp="1"/>
          </p:cNvSpPr>
          <p:nvPr>
            <p:ph idx="1"/>
          </p:nvPr>
        </p:nvSpPr>
        <p:spPr/>
        <p:txBody>
          <a:bodyPr>
            <a:normAutofit fontScale="85000" lnSpcReduction="10000"/>
          </a:bodyPr>
          <a:lstStyle/>
          <a:p>
            <a:r>
              <a:rPr lang="en-US" dirty="0"/>
              <a:t>Shires, D. A., &amp; Jaffee, K. (2015). Factors associated with health care discrimination experiences among a national sample of female-to-male transgender individuals. </a:t>
            </a:r>
            <a:r>
              <a:rPr lang="en-US" i="1" dirty="0"/>
              <a:t>Health &amp; social work</a:t>
            </a:r>
            <a:r>
              <a:rPr lang="en-US" dirty="0"/>
              <a:t>, </a:t>
            </a:r>
            <a:r>
              <a:rPr lang="en-US" i="1" dirty="0"/>
              <a:t>40</a:t>
            </a:r>
            <a:r>
              <a:rPr lang="en-US" dirty="0"/>
              <a:t>(2), 134-141.</a:t>
            </a:r>
            <a:endParaRPr lang="en-CA" dirty="0"/>
          </a:p>
          <a:p>
            <a:r>
              <a:rPr lang="en-US" dirty="0"/>
              <a:t>Speer, S. A., &amp; McPhillips, R. (2013). Patients’ perspectives on psychiatric consultations in the Gender Identity Clinic: Implications for patient-centered communication. </a:t>
            </a:r>
            <a:r>
              <a:rPr lang="en-US" i="1" dirty="0"/>
              <a:t>Patient education and counseling</a:t>
            </a:r>
            <a:r>
              <a:rPr lang="en-US" dirty="0"/>
              <a:t>, </a:t>
            </a:r>
            <a:r>
              <a:rPr lang="en-US" i="1" dirty="0"/>
              <a:t>91</a:t>
            </a:r>
            <a:r>
              <a:rPr lang="en-US" dirty="0"/>
              <a:t>(3), 385-391.</a:t>
            </a:r>
            <a:endParaRPr lang="en-CA" dirty="0"/>
          </a:p>
          <a:p>
            <a:r>
              <a:rPr lang="en-US" dirty="0"/>
              <a:t>Wilson, E. C., </a:t>
            </a:r>
            <a:r>
              <a:rPr lang="en-US" dirty="0" err="1"/>
              <a:t>Arayasirikul</a:t>
            </a:r>
            <a:r>
              <a:rPr lang="en-US" dirty="0"/>
              <a:t>, S., &amp; Johnson, K. (2013). Access to HIV care and support services for African American transwomen living with HIV. </a:t>
            </a:r>
            <a:r>
              <a:rPr lang="en-US" i="1" dirty="0"/>
              <a:t>International Journal of Transgenderism</a:t>
            </a:r>
            <a:r>
              <a:rPr lang="en-US" dirty="0"/>
              <a:t>, </a:t>
            </a:r>
            <a:r>
              <a:rPr lang="en-US" i="1" dirty="0"/>
              <a:t>14</a:t>
            </a:r>
            <a:r>
              <a:rPr lang="en-US" dirty="0"/>
              <a:t>(4), 182-195.</a:t>
            </a:r>
          </a:p>
          <a:p>
            <a:r>
              <a:rPr lang="en-US" dirty="0"/>
              <a:t>Wylie, K., Hainsworth, K., &amp; </a:t>
            </a:r>
            <a:r>
              <a:rPr lang="en-US" dirty="0" err="1"/>
              <a:t>Ryles</a:t>
            </a:r>
            <a:r>
              <a:rPr lang="en-US" dirty="0"/>
              <a:t>, S. (2007). The support needs of people awaiting a primary assessment at a UK gender reassignment </a:t>
            </a:r>
            <a:r>
              <a:rPr lang="en-US" dirty="0" err="1"/>
              <a:t>programme</a:t>
            </a:r>
            <a:r>
              <a:rPr lang="en-US" dirty="0"/>
              <a:t>. </a:t>
            </a:r>
            <a:r>
              <a:rPr lang="en-US" i="1" dirty="0"/>
              <a:t>International Journal of Transgenderism</a:t>
            </a:r>
            <a:r>
              <a:rPr lang="en-US" dirty="0"/>
              <a:t>, </a:t>
            </a:r>
            <a:r>
              <a:rPr lang="en-US" i="1" dirty="0"/>
              <a:t>10</a:t>
            </a:r>
            <a:r>
              <a:rPr lang="en-US" dirty="0"/>
              <a:t>(2), 91-98.</a:t>
            </a:r>
            <a:endParaRPr lang="en-CA" dirty="0"/>
          </a:p>
          <a:p>
            <a:r>
              <a:rPr lang="en-US" dirty="0"/>
              <a:t>Xavier, J., Bradford, J., Hendricks, M., Safford, L., McKee, R., Martin, E., &amp; </a:t>
            </a:r>
            <a:r>
              <a:rPr lang="en-US" dirty="0" err="1"/>
              <a:t>Honnold</a:t>
            </a:r>
            <a:r>
              <a:rPr lang="en-US" dirty="0"/>
              <a:t>, J. A. (2013). Transgender health care access in Virginia: A qualitative study. </a:t>
            </a:r>
            <a:r>
              <a:rPr lang="en-US" i="1" dirty="0"/>
              <a:t>International Journal of Transgenderism</a:t>
            </a:r>
            <a:r>
              <a:rPr lang="en-US" dirty="0"/>
              <a:t>, </a:t>
            </a:r>
            <a:r>
              <a:rPr lang="en-US" i="1" dirty="0"/>
              <a:t>14</a:t>
            </a:r>
            <a:r>
              <a:rPr lang="en-US" dirty="0"/>
              <a:t>(1), 3-17.</a:t>
            </a:r>
            <a:endParaRPr lang="en-CA" dirty="0"/>
          </a:p>
          <a:p>
            <a:endParaRPr lang="en-CA" dirty="0"/>
          </a:p>
        </p:txBody>
      </p:sp>
    </p:spTree>
    <p:extLst>
      <p:ext uri="{BB962C8B-B14F-4D97-AF65-F5344CB8AC3E}">
        <p14:creationId xmlns:p14="http://schemas.microsoft.com/office/powerpoint/2010/main" val="2954457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2DDE6-098F-4A40-A02E-3EA83E5D8962}"/>
              </a:ext>
            </a:extLst>
          </p:cNvPr>
          <p:cNvSpPr>
            <a:spLocks noGrp="1"/>
          </p:cNvSpPr>
          <p:nvPr>
            <p:ph type="title"/>
          </p:nvPr>
        </p:nvSpPr>
        <p:spPr/>
        <p:txBody>
          <a:bodyPr/>
          <a:lstStyle/>
          <a:p>
            <a:r>
              <a:rPr lang="en-CA" dirty="0"/>
              <a:t>Trans People Have Many Healthcare Needs</a:t>
            </a:r>
          </a:p>
        </p:txBody>
      </p:sp>
      <p:sp>
        <p:nvSpPr>
          <p:cNvPr id="3" name="Content Placeholder 2">
            <a:extLst>
              <a:ext uri="{FF2B5EF4-FFF2-40B4-BE49-F238E27FC236}">
                <a16:creationId xmlns:a16="http://schemas.microsoft.com/office/drawing/2014/main" id="{1B4B6E66-A3B4-4D36-A7CC-AA82A491951D}"/>
              </a:ext>
            </a:extLst>
          </p:cNvPr>
          <p:cNvSpPr>
            <a:spLocks noGrp="1"/>
          </p:cNvSpPr>
          <p:nvPr>
            <p:ph idx="1"/>
          </p:nvPr>
        </p:nvSpPr>
        <p:spPr/>
        <p:txBody>
          <a:bodyPr>
            <a:normAutofit lnSpcReduction="10000"/>
          </a:bodyPr>
          <a:lstStyle/>
          <a:p>
            <a:r>
              <a:rPr lang="en-CA" sz="2800" dirty="0"/>
              <a:t>21.6% of trans women in high income countries have HIV (</a:t>
            </a:r>
            <a:r>
              <a:rPr lang="en-CA" sz="2800" dirty="0" err="1"/>
              <a:t>Baral</a:t>
            </a:r>
            <a:r>
              <a:rPr lang="en-CA" sz="2800" dirty="0"/>
              <a:t> et al., 2013). </a:t>
            </a:r>
          </a:p>
          <a:p>
            <a:r>
              <a:rPr lang="en-CA" sz="2800" dirty="0"/>
              <a:t>In Canada, 35.1% seriously considered, and 11.2% attempted suicide in the past year (Bauer, Ayden et al., 2015)</a:t>
            </a:r>
          </a:p>
          <a:p>
            <a:r>
              <a:rPr lang="en-CA" sz="2800" dirty="0"/>
              <a:t>To physically transition, trans people must be assessed by a trained a counselor and interact heavily with healthcare</a:t>
            </a:r>
          </a:p>
          <a:p>
            <a:r>
              <a:rPr lang="en-CA" sz="2800" dirty="0"/>
              <a:t>43.9% of trans Ontarians reported an unmet healthcare need when compared to  10.7% of age-standardized Ontario population (</a:t>
            </a:r>
            <a:r>
              <a:rPr lang="en-CA" sz="2800" dirty="0" err="1"/>
              <a:t>Giblon</a:t>
            </a:r>
            <a:r>
              <a:rPr lang="en-CA" sz="2800" dirty="0"/>
              <a:t> &amp; Bauer, 2017)</a:t>
            </a:r>
          </a:p>
          <a:p>
            <a:endParaRPr lang="en-CA" dirty="0"/>
          </a:p>
          <a:p>
            <a:endParaRPr lang="en-CA" dirty="0"/>
          </a:p>
        </p:txBody>
      </p:sp>
    </p:spTree>
    <p:extLst>
      <p:ext uri="{BB962C8B-B14F-4D97-AF65-F5344CB8AC3E}">
        <p14:creationId xmlns:p14="http://schemas.microsoft.com/office/powerpoint/2010/main" val="19724444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9A4C2-FC4A-4E53-9041-B7579D03B5F4}"/>
              </a:ext>
            </a:extLst>
          </p:cNvPr>
          <p:cNvSpPr>
            <a:spLocks noGrp="1"/>
          </p:cNvSpPr>
          <p:nvPr>
            <p:ph type="title"/>
          </p:nvPr>
        </p:nvSpPr>
        <p:spPr/>
        <p:txBody>
          <a:bodyPr/>
          <a:lstStyle/>
          <a:p>
            <a:r>
              <a:rPr lang="en-CA" dirty="0"/>
              <a:t>Other Articles</a:t>
            </a:r>
          </a:p>
        </p:txBody>
      </p:sp>
      <p:sp>
        <p:nvSpPr>
          <p:cNvPr id="3" name="Content Placeholder 2">
            <a:extLst>
              <a:ext uri="{FF2B5EF4-FFF2-40B4-BE49-F238E27FC236}">
                <a16:creationId xmlns:a16="http://schemas.microsoft.com/office/drawing/2014/main" id="{09B88A2D-8C2B-4F86-AB72-015243B929C1}"/>
              </a:ext>
            </a:extLst>
          </p:cNvPr>
          <p:cNvSpPr>
            <a:spLocks noGrp="1"/>
          </p:cNvSpPr>
          <p:nvPr>
            <p:ph idx="1"/>
          </p:nvPr>
        </p:nvSpPr>
        <p:spPr>
          <a:xfrm>
            <a:off x="676656" y="1927308"/>
            <a:ext cx="10753725" cy="3935610"/>
          </a:xfrm>
        </p:spPr>
        <p:txBody>
          <a:bodyPr>
            <a:normAutofit fontScale="92500" lnSpcReduction="10000"/>
          </a:bodyPr>
          <a:lstStyle/>
          <a:p>
            <a:r>
              <a:rPr lang="en-CA" dirty="0"/>
              <a:t>Bar, M. A., </a:t>
            </a:r>
            <a:r>
              <a:rPr lang="en-CA" dirty="0" err="1"/>
              <a:t>Jarus</a:t>
            </a:r>
            <a:r>
              <a:rPr lang="en-CA" dirty="0"/>
              <a:t>, T., Wada, M., </a:t>
            </a:r>
            <a:r>
              <a:rPr lang="en-CA" dirty="0" err="1"/>
              <a:t>Rechtman</a:t>
            </a:r>
            <a:r>
              <a:rPr lang="en-CA" dirty="0"/>
              <a:t>, L., &amp; </a:t>
            </a:r>
            <a:r>
              <a:rPr lang="en-CA" dirty="0" err="1"/>
              <a:t>Noy</a:t>
            </a:r>
            <a:r>
              <a:rPr lang="en-CA" dirty="0"/>
              <a:t>, E. (2016). Male-to-female transitions: Implications for occupational performance, health, and life satisfaction: Les transitions homme-femme: </a:t>
            </a:r>
            <a:r>
              <a:rPr lang="en-CA" dirty="0" err="1"/>
              <a:t>Conséquences</a:t>
            </a:r>
            <a:r>
              <a:rPr lang="en-CA" dirty="0"/>
              <a:t> </a:t>
            </a:r>
            <a:r>
              <a:rPr lang="en-CA" dirty="0" err="1"/>
              <a:t>en</a:t>
            </a:r>
            <a:r>
              <a:rPr lang="en-CA" dirty="0"/>
              <a:t> </a:t>
            </a:r>
            <a:r>
              <a:rPr lang="en-CA" dirty="0" err="1"/>
              <a:t>matière</a:t>
            </a:r>
            <a:r>
              <a:rPr lang="en-CA" dirty="0"/>
              <a:t> de </a:t>
            </a:r>
            <a:r>
              <a:rPr lang="en-CA" dirty="0" err="1"/>
              <a:t>rendement</a:t>
            </a:r>
            <a:r>
              <a:rPr lang="en-CA" dirty="0"/>
              <a:t> </a:t>
            </a:r>
            <a:r>
              <a:rPr lang="en-CA" dirty="0" err="1"/>
              <a:t>occupationnel</a:t>
            </a:r>
            <a:r>
              <a:rPr lang="en-CA" dirty="0"/>
              <a:t>, de santé et de satisfaction face à la vie. Canadian Journal of Occupational Therapy, 83(2), 72-82.</a:t>
            </a:r>
          </a:p>
          <a:p>
            <a:r>
              <a:rPr lang="en-CA" dirty="0" err="1"/>
              <a:t>Baral</a:t>
            </a:r>
            <a:r>
              <a:rPr lang="en-CA" dirty="0"/>
              <a:t>, S. D., </a:t>
            </a:r>
            <a:r>
              <a:rPr lang="en-CA" dirty="0" err="1"/>
              <a:t>Poteat</a:t>
            </a:r>
            <a:r>
              <a:rPr lang="en-CA" dirty="0"/>
              <a:t>, T., </a:t>
            </a:r>
            <a:r>
              <a:rPr lang="en-CA" dirty="0" err="1"/>
              <a:t>Strömdahl</a:t>
            </a:r>
            <a:r>
              <a:rPr lang="en-CA" dirty="0"/>
              <a:t>, S., Wirtz, A. L., </a:t>
            </a:r>
            <a:r>
              <a:rPr lang="en-CA" dirty="0" err="1"/>
              <a:t>Guadamuz</a:t>
            </a:r>
            <a:r>
              <a:rPr lang="en-CA" dirty="0"/>
              <a:t>, T. E., &amp; </a:t>
            </a:r>
            <a:r>
              <a:rPr lang="en-CA" dirty="0" err="1"/>
              <a:t>Beyrer</a:t>
            </a:r>
            <a:r>
              <a:rPr lang="en-CA" dirty="0"/>
              <a:t>, C. (2013). Worldwide burden of HIV in transgender women: a systematic review and meta-analysis. </a:t>
            </a:r>
            <a:r>
              <a:rPr lang="en-CA" i="1" dirty="0"/>
              <a:t>The Lancet infectious diseases</a:t>
            </a:r>
            <a:r>
              <a:rPr lang="en-CA" dirty="0"/>
              <a:t>, </a:t>
            </a:r>
            <a:r>
              <a:rPr lang="en-CA" i="1" dirty="0"/>
              <a:t>13</a:t>
            </a:r>
            <a:r>
              <a:rPr lang="en-CA" dirty="0"/>
              <a:t>(3), 214-222.</a:t>
            </a:r>
          </a:p>
          <a:p>
            <a:r>
              <a:rPr lang="en-CA" dirty="0"/>
              <a:t>Bauer, G. R., </a:t>
            </a:r>
            <a:r>
              <a:rPr lang="en-CA" dirty="0" err="1"/>
              <a:t>Scheim</a:t>
            </a:r>
            <a:r>
              <a:rPr lang="en-CA" dirty="0"/>
              <a:t>, A. I., </a:t>
            </a:r>
            <a:r>
              <a:rPr lang="en-CA" dirty="0" err="1"/>
              <a:t>Pyne</a:t>
            </a:r>
            <a:r>
              <a:rPr lang="en-CA" dirty="0"/>
              <a:t>, J., Travers, R., &amp; Hammond, R. (2015). Intervenable factors associated with suicide risk in transgender persons: a respondent driven sampling study in Ontario, Canada. </a:t>
            </a:r>
            <a:r>
              <a:rPr lang="en-CA" i="1" dirty="0"/>
              <a:t>BMC Public Health</a:t>
            </a:r>
            <a:r>
              <a:rPr lang="en-CA" dirty="0"/>
              <a:t>, </a:t>
            </a:r>
            <a:r>
              <a:rPr lang="en-CA" i="1" dirty="0"/>
              <a:t>15</a:t>
            </a:r>
            <a:r>
              <a:rPr lang="en-CA" dirty="0"/>
              <a:t>(1), 525.</a:t>
            </a:r>
          </a:p>
          <a:p>
            <a:r>
              <a:rPr lang="en-CA" dirty="0" err="1"/>
              <a:t>Beagan</a:t>
            </a:r>
            <a:r>
              <a:rPr lang="en-CA" dirty="0"/>
              <a:t>, B. L., De Souza, L., Godbout, C., Hamilton, L., MacLeod, J., Paynter, E., &amp; Tobin, A. (2012). “This is the Biggest Thing You'll Ever Do in Your Life”: Exploring the Occupations of Transgendered People. </a:t>
            </a:r>
            <a:r>
              <a:rPr lang="en-CA" i="1" dirty="0"/>
              <a:t>Journal of Occupational Science</a:t>
            </a:r>
            <a:r>
              <a:rPr lang="en-CA" dirty="0"/>
              <a:t>, </a:t>
            </a:r>
            <a:r>
              <a:rPr lang="en-CA" i="1" dirty="0"/>
              <a:t>19</a:t>
            </a:r>
            <a:r>
              <a:rPr lang="en-CA" dirty="0"/>
              <a:t>(3), 226-240.</a:t>
            </a:r>
          </a:p>
          <a:p>
            <a:endParaRPr lang="en-CA" dirty="0"/>
          </a:p>
          <a:p>
            <a:endParaRPr lang="en-CA" dirty="0"/>
          </a:p>
        </p:txBody>
      </p:sp>
    </p:spTree>
    <p:extLst>
      <p:ext uri="{BB962C8B-B14F-4D97-AF65-F5344CB8AC3E}">
        <p14:creationId xmlns:p14="http://schemas.microsoft.com/office/powerpoint/2010/main" val="16264313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F4F40-209D-4978-8248-F7076B878BE1}"/>
              </a:ext>
            </a:extLst>
          </p:cNvPr>
          <p:cNvSpPr>
            <a:spLocks noGrp="1"/>
          </p:cNvSpPr>
          <p:nvPr>
            <p:ph type="title"/>
          </p:nvPr>
        </p:nvSpPr>
        <p:spPr/>
        <p:txBody>
          <a:bodyPr/>
          <a:lstStyle/>
          <a:p>
            <a:r>
              <a:rPr lang="en-CA" dirty="0"/>
              <a:t>Other Articles</a:t>
            </a:r>
          </a:p>
        </p:txBody>
      </p:sp>
      <p:sp>
        <p:nvSpPr>
          <p:cNvPr id="3" name="Content Placeholder 2">
            <a:extLst>
              <a:ext uri="{FF2B5EF4-FFF2-40B4-BE49-F238E27FC236}">
                <a16:creationId xmlns:a16="http://schemas.microsoft.com/office/drawing/2014/main" id="{1478D936-FA67-4276-B28D-6BD5EA5C8F4E}"/>
              </a:ext>
            </a:extLst>
          </p:cNvPr>
          <p:cNvSpPr>
            <a:spLocks noGrp="1"/>
          </p:cNvSpPr>
          <p:nvPr>
            <p:ph idx="1"/>
          </p:nvPr>
        </p:nvSpPr>
        <p:spPr/>
        <p:txBody>
          <a:bodyPr>
            <a:normAutofit fontScale="92500" lnSpcReduction="10000"/>
          </a:bodyPr>
          <a:lstStyle/>
          <a:p>
            <a:r>
              <a:rPr lang="en-CA" dirty="0"/>
              <a:t>Clark, T. C., </a:t>
            </a:r>
            <a:r>
              <a:rPr lang="en-CA" dirty="0" err="1"/>
              <a:t>Lucassen</a:t>
            </a:r>
            <a:r>
              <a:rPr lang="en-CA" dirty="0"/>
              <a:t>, M. F., Bullen, P., Denny, S. J., Fleming, T. M., Robinson, E. M., &amp; </a:t>
            </a:r>
            <a:r>
              <a:rPr lang="en-CA" dirty="0" err="1"/>
              <a:t>Rossen</a:t>
            </a:r>
            <a:r>
              <a:rPr lang="en-CA" dirty="0"/>
              <a:t>, F. V. (2014). The health and well-being of transgender high school students: results from the New Zealand adolescent health survey (Youth'12). </a:t>
            </a:r>
            <a:r>
              <a:rPr lang="en-CA" i="1" dirty="0"/>
              <a:t>Journal of Adolescent Health</a:t>
            </a:r>
            <a:r>
              <a:rPr lang="en-CA" dirty="0"/>
              <a:t>, </a:t>
            </a:r>
            <a:r>
              <a:rPr lang="en-CA" i="1" dirty="0"/>
              <a:t>55</a:t>
            </a:r>
            <a:r>
              <a:rPr lang="en-CA" dirty="0"/>
              <a:t>(1), 93-99.</a:t>
            </a:r>
          </a:p>
          <a:p>
            <a:r>
              <a:rPr lang="en-CA" dirty="0" err="1"/>
              <a:t>Cobos</a:t>
            </a:r>
            <a:r>
              <a:rPr lang="en-CA" dirty="0"/>
              <a:t>, D. G., &amp; Jones, J. (2009). Moving forward: Transgender persons as change agents in health care access and human rights. </a:t>
            </a:r>
            <a:r>
              <a:rPr lang="en-CA" i="1" dirty="0"/>
              <a:t>Journal of the Association of Nurses in AIDS Care</a:t>
            </a:r>
            <a:r>
              <a:rPr lang="en-CA" dirty="0"/>
              <a:t>, </a:t>
            </a:r>
            <a:r>
              <a:rPr lang="en-CA" i="1" dirty="0"/>
              <a:t>20</a:t>
            </a:r>
            <a:r>
              <a:rPr lang="en-CA" dirty="0"/>
              <a:t>(5), 341-347.</a:t>
            </a:r>
          </a:p>
          <a:p>
            <a:r>
              <a:rPr lang="en-CA" dirty="0" err="1"/>
              <a:t>Conron</a:t>
            </a:r>
            <a:r>
              <a:rPr lang="en-CA" dirty="0"/>
              <a:t>, K. J., Scott, G., Stowell, G. S., &amp; Landers, S. J. (2012). Transgender health in Massachusetts: results from a household probability sample of adults. </a:t>
            </a:r>
            <a:r>
              <a:rPr lang="en-CA" i="1" dirty="0"/>
              <a:t>American journal of public health</a:t>
            </a:r>
            <a:r>
              <a:rPr lang="en-CA" dirty="0"/>
              <a:t>, </a:t>
            </a:r>
            <a:r>
              <a:rPr lang="en-CA" i="1" dirty="0"/>
              <a:t>102</a:t>
            </a:r>
            <a:r>
              <a:rPr lang="en-CA" dirty="0"/>
              <a:t>(1), 118-122.</a:t>
            </a:r>
          </a:p>
          <a:p>
            <a:r>
              <a:rPr lang="en-CA" dirty="0" err="1"/>
              <a:t>Giblon</a:t>
            </a:r>
            <a:r>
              <a:rPr lang="en-CA" dirty="0"/>
              <a:t>, R., &amp; Bauer, G. R. (2017). Health care availability, quality, and unmet need: a comparison of transgender and cisgender residents of Ontario, Canada. </a:t>
            </a:r>
            <a:r>
              <a:rPr lang="en-CA" i="1" dirty="0"/>
              <a:t>BMC health services research</a:t>
            </a:r>
            <a:r>
              <a:rPr lang="en-CA" dirty="0"/>
              <a:t>, </a:t>
            </a:r>
            <a:r>
              <a:rPr lang="en-CA" i="1" dirty="0"/>
              <a:t>17</a:t>
            </a:r>
            <a:r>
              <a:rPr lang="en-CA" dirty="0"/>
              <a:t>(1), 283.</a:t>
            </a:r>
          </a:p>
        </p:txBody>
      </p:sp>
    </p:spTree>
    <p:extLst>
      <p:ext uri="{BB962C8B-B14F-4D97-AF65-F5344CB8AC3E}">
        <p14:creationId xmlns:p14="http://schemas.microsoft.com/office/powerpoint/2010/main" val="34367209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F24F-CDA8-4691-A1B9-B707A7A69DD8}"/>
              </a:ext>
            </a:extLst>
          </p:cNvPr>
          <p:cNvSpPr>
            <a:spLocks noGrp="1"/>
          </p:cNvSpPr>
          <p:nvPr>
            <p:ph type="title"/>
          </p:nvPr>
        </p:nvSpPr>
        <p:spPr/>
        <p:txBody>
          <a:bodyPr/>
          <a:lstStyle/>
          <a:p>
            <a:r>
              <a:rPr lang="en-CA" dirty="0"/>
              <a:t>Other Articles</a:t>
            </a:r>
          </a:p>
        </p:txBody>
      </p:sp>
      <p:sp>
        <p:nvSpPr>
          <p:cNvPr id="3" name="Content Placeholder 2">
            <a:extLst>
              <a:ext uri="{FF2B5EF4-FFF2-40B4-BE49-F238E27FC236}">
                <a16:creationId xmlns:a16="http://schemas.microsoft.com/office/drawing/2014/main" id="{15172914-96AC-44B6-BE51-6E923799A712}"/>
              </a:ext>
            </a:extLst>
          </p:cNvPr>
          <p:cNvSpPr>
            <a:spLocks noGrp="1"/>
          </p:cNvSpPr>
          <p:nvPr>
            <p:ph idx="1"/>
          </p:nvPr>
        </p:nvSpPr>
        <p:spPr/>
        <p:txBody>
          <a:bodyPr>
            <a:normAutofit lnSpcReduction="10000"/>
          </a:bodyPr>
          <a:lstStyle/>
          <a:p>
            <a:r>
              <a:rPr lang="en-CA" dirty="0"/>
              <a:t>Glen, F., &amp; Hurrell, K. (2012). Technical note: measuring gender identity. </a:t>
            </a:r>
            <a:r>
              <a:rPr lang="en-CA" i="1" dirty="0"/>
              <a:t>Manchester: Equality and Human Rights Commission</a:t>
            </a:r>
            <a:r>
              <a:rPr lang="en-CA" dirty="0"/>
              <a:t>.</a:t>
            </a:r>
          </a:p>
          <a:p>
            <a:r>
              <a:rPr lang="en-CA" dirty="0"/>
              <a:t>Grant, J. M., </a:t>
            </a:r>
            <a:r>
              <a:rPr lang="en-CA" dirty="0" err="1"/>
              <a:t>Mottet</a:t>
            </a:r>
            <a:r>
              <a:rPr lang="en-CA" dirty="0"/>
              <a:t>, L. A., Tanis, J., Herman, J. L., Harrison, J., &amp; </a:t>
            </a:r>
            <a:r>
              <a:rPr lang="en-CA" dirty="0" err="1"/>
              <a:t>Keisling</a:t>
            </a:r>
            <a:r>
              <a:rPr lang="en-CA" dirty="0"/>
              <a:t>, M. (2010). National transgender discrimination survey report on health and health care. </a:t>
            </a:r>
            <a:r>
              <a:rPr lang="en-CA" i="1" dirty="0"/>
              <a:t>Washington, DC: National Center for Transgender Equality and the National Gay and Lesbian Task Force</a:t>
            </a:r>
            <a:r>
              <a:rPr lang="en-CA" dirty="0"/>
              <a:t>.</a:t>
            </a:r>
          </a:p>
          <a:p>
            <a:r>
              <a:rPr lang="en-CA" dirty="0"/>
              <a:t>Kuyper, L., &amp; </a:t>
            </a:r>
            <a:r>
              <a:rPr lang="en-CA" dirty="0" err="1"/>
              <a:t>Wijsen</a:t>
            </a:r>
            <a:r>
              <a:rPr lang="en-CA" dirty="0"/>
              <a:t>, C. (2014). Gender identities and gender dysphoria in the Netherlands. </a:t>
            </a:r>
            <a:r>
              <a:rPr lang="en-CA" i="1" dirty="0"/>
              <a:t>Archives of sexual behavior</a:t>
            </a:r>
            <a:r>
              <a:rPr lang="en-CA" dirty="0"/>
              <a:t>, </a:t>
            </a:r>
            <a:r>
              <a:rPr lang="en-CA" i="1" dirty="0"/>
              <a:t>43</a:t>
            </a:r>
            <a:r>
              <a:rPr lang="en-CA" dirty="0"/>
              <a:t>(2), 377-385.</a:t>
            </a:r>
          </a:p>
          <a:p>
            <a:r>
              <a:rPr lang="en-CA" dirty="0"/>
              <a:t>Van </a:t>
            </a:r>
            <a:r>
              <a:rPr lang="en-CA" dirty="0" err="1"/>
              <a:t>Caenegem</a:t>
            </a:r>
            <a:r>
              <a:rPr lang="en-CA" dirty="0"/>
              <a:t>, E., </a:t>
            </a:r>
            <a:r>
              <a:rPr lang="en-CA" dirty="0" err="1"/>
              <a:t>Wierckx</a:t>
            </a:r>
            <a:r>
              <a:rPr lang="en-CA" dirty="0"/>
              <a:t>, K., </a:t>
            </a:r>
            <a:r>
              <a:rPr lang="en-CA" dirty="0" err="1"/>
              <a:t>Elaut</a:t>
            </a:r>
            <a:r>
              <a:rPr lang="en-CA" dirty="0"/>
              <a:t>, E., </a:t>
            </a:r>
            <a:r>
              <a:rPr lang="en-CA" dirty="0" err="1"/>
              <a:t>Buysse</a:t>
            </a:r>
            <a:r>
              <a:rPr lang="en-CA" dirty="0"/>
              <a:t>, A., </a:t>
            </a:r>
            <a:r>
              <a:rPr lang="en-CA" dirty="0" err="1"/>
              <a:t>Dewaele</a:t>
            </a:r>
            <a:r>
              <a:rPr lang="en-CA" dirty="0"/>
              <a:t>, A., Van </a:t>
            </a:r>
            <a:r>
              <a:rPr lang="en-CA" dirty="0" err="1"/>
              <a:t>Nieuwerburgh</a:t>
            </a:r>
            <a:r>
              <a:rPr lang="en-CA" dirty="0"/>
              <a:t>, F., ... &amp; </a:t>
            </a:r>
            <a:r>
              <a:rPr lang="en-CA" dirty="0" err="1"/>
              <a:t>T’Sjoen</a:t>
            </a:r>
            <a:r>
              <a:rPr lang="en-CA" dirty="0"/>
              <a:t>, G. (2015). Prevalence of gender nonconformity in Flanders, Belgium. </a:t>
            </a:r>
            <a:r>
              <a:rPr lang="en-CA" i="1" dirty="0"/>
              <a:t>Archives of sexual behavior</a:t>
            </a:r>
            <a:r>
              <a:rPr lang="en-CA" dirty="0"/>
              <a:t>, </a:t>
            </a:r>
            <a:r>
              <a:rPr lang="en-CA" i="1" dirty="0"/>
              <a:t>44</a:t>
            </a:r>
            <a:r>
              <a:rPr lang="en-CA" dirty="0"/>
              <a:t>(5), 1281-1287.</a:t>
            </a:r>
          </a:p>
          <a:p>
            <a:endParaRPr lang="en-CA" dirty="0"/>
          </a:p>
        </p:txBody>
      </p:sp>
    </p:spTree>
    <p:extLst>
      <p:ext uri="{BB962C8B-B14F-4D97-AF65-F5344CB8AC3E}">
        <p14:creationId xmlns:p14="http://schemas.microsoft.com/office/powerpoint/2010/main" val="1784101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866F7-62B9-4D4C-84E8-D3346D89E994}"/>
              </a:ext>
            </a:extLst>
          </p:cNvPr>
          <p:cNvSpPr>
            <a:spLocks noGrp="1"/>
          </p:cNvSpPr>
          <p:nvPr>
            <p:ph type="title"/>
          </p:nvPr>
        </p:nvSpPr>
        <p:spPr/>
        <p:txBody>
          <a:bodyPr/>
          <a:lstStyle/>
          <a:p>
            <a:r>
              <a:rPr lang="en-CA" dirty="0"/>
              <a:t>Trans Clients Have Multiple OPIs</a:t>
            </a:r>
          </a:p>
        </p:txBody>
      </p:sp>
      <p:sp>
        <p:nvSpPr>
          <p:cNvPr id="3" name="Content Placeholder 2">
            <a:extLst>
              <a:ext uri="{FF2B5EF4-FFF2-40B4-BE49-F238E27FC236}">
                <a16:creationId xmlns:a16="http://schemas.microsoft.com/office/drawing/2014/main" id="{942DB225-A26B-41FF-881A-E6FA71405F74}"/>
              </a:ext>
            </a:extLst>
          </p:cNvPr>
          <p:cNvSpPr>
            <a:spLocks noGrp="1"/>
          </p:cNvSpPr>
          <p:nvPr>
            <p:ph idx="1"/>
          </p:nvPr>
        </p:nvSpPr>
        <p:spPr/>
        <p:txBody>
          <a:bodyPr>
            <a:normAutofit/>
          </a:bodyPr>
          <a:lstStyle/>
          <a:p>
            <a:r>
              <a:rPr lang="en-CA" sz="2800" dirty="0"/>
              <a:t>Discrimination causes challenges in the workplace, with family dynamics, and affects childhood occupations (Bar et al., 2016; </a:t>
            </a:r>
            <a:r>
              <a:rPr lang="en-CA" sz="2800" dirty="0" err="1"/>
              <a:t>Beagan</a:t>
            </a:r>
            <a:r>
              <a:rPr lang="en-CA" sz="2800" dirty="0"/>
              <a:t>, 2012; Grant et al., 2010)</a:t>
            </a:r>
          </a:p>
          <a:p>
            <a:r>
              <a:rPr lang="en-CA" sz="2800" dirty="0"/>
              <a:t>Transitioning is very time consuming and meaningful occupation that heavily involves the healthcare system (</a:t>
            </a:r>
            <a:r>
              <a:rPr lang="en-CA" sz="2800" dirty="0" err="1"/>
              <a:t>Beagan</a:t>
            </a:r>
            <a:r>
              <a:rPr lang="en-CA" sz="2800" dirty="0"/>
              <a:t>, 2012)</a:t>
            </a:r>
          </a:p>
        </p:txBody>
      </p:sp>
    </p:spTree>
    <p:extLst>
      <p:ext uri="{BB962C8B-B14F-4D97-AF65-F5344CB8AC3E}">
        <p14:creationId xmlns:p14="http://schemas.microsoft.com/office/powerpoint/2010/main" val="4098573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ADD94-A24C-47A0-980B-04E12C47752D}"/>
              </a:ext>
            </a:extLst>
          </p:cNvPr>
          <p:cNvSpPr>
            <a:spLocks noGrp="1"/>
          </p:cNvSpPr>
          <p:nvPr>
            <p:ph type="title"/>
          </p:nvPr>
        </p:nvSpPr>
        <p:spPr/>
        <p:txBody>
          <a:bodyPr/>
          <a:lstStyle/>
          <a:p>
            <a:r>
              <a:rPr lang="en-CA" dirty="0"/>
              <a:t>Role of OT</a:t>
            </a:r>
          </a:p>
        </p:txBody>
      </p:sp>
      <p:sp>
        <p:nvSpPr>
          <p:cNvPr id="3" name="Content Placeholder 2">
            <a:extLst>
              <a:ext uri="{FF2B5EF4-FFF2-40B4-BE49-F238E27FC236}">
                <a16:creationId xmlns:a16="http://schemas.microsoft.com/office/drawing/2014/main" id="{A7B29BFD-8DE0-4243-A709-3DA74590BD1F}"/>
              </a:ext>
            </a:extLst>
          </p:cNvPr>
          <p:cNvSpPr>
            <a:spLocks noGrp="1"/>
          </p:cNvSpPr>
          <p:nvPr>
            <p:ph idx="1"/>
          </p:nvPr>
        </p:nvSpPr>
        <p:spPr/>
        <p:txBody>
          <a:bodyPr>
            <a:normAutofit/>
          </a:bodyPr>
          <a:lstStyle/>
          <a:p>
            <a:r>
              <a:rPr lang="en-CA" sz="2800" dirty="0"/>
              <a:t>As healthcare professionals</a:t>
            </a:r>
          </a:p>
          <a:p>
            <a:r>
              <a:rPr lang="en-CA" sz="2800" dirty="0"/>
              <a:t>As advocates</a:t>
            </a:r>
          </a:p>
          <a:p>
            <a:r>
              <a:rPr lang="en-CA" sz="2800" dirty="0"/>
              <a:t>Healthcare access and use is an occupation</a:t>
            </a:r>
          </a:p>
          <a:p>
            <a:r>
              <a:rPr lang="en-CA" sz="2800" dirty="0"/>
              <a:t>Case Management</a:t>
            </a:r>
          </a:p>
          <a:p>
            <a:endParaRPr lang="en-CA" sz="2800" dirty="0"/>
          </a:p>
        </p:txBody>
      </p:sp>
    </p:spTree>
    <p:extLst>
      <p:ext uri="{BB962C8B-B14F-4D97-AF65-F5344CB8AC3E}">
        <p14:creationId xmlns:p14="http://schemas.microsoft.com/office/powerpoint/2010/main" val="181038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1C29F-B6E7-4BFE-BCCE-7E1C41CA6A8A}"/>
              </a:ext>
            </a:extLst>
          </p:cNvPr>
          <p:cNvSpPr>
            <a:spLocks noGrp="1"/>
          </p:cNvSpPr>
          <p:nvPr>
            <p:ph type="title"/>
          </p:nvPr>
        </p:nvSpPr>
        <p:spPr/>
        <p:txBody>
          <a:bodyPr/>
          <a:lstStyle/>
          <a:p>
            <a:r>
              <a:rPr lang="en-CA" dirty="0"/>
              <a:t>Rationale &amp; Aim of This Study</a:t>
            </a:r>
          </a:p>
        </p:txBody>
      </p:sp>
      <p:sp>
        <p:nvSpPr>
          <p:cNvPr id="3" name="Content Placeholder 2">
            <a:extLst>
              <a:ext uri="{FF2B5EF4-FFF2-40B4-BE49-F238E27FC236}">
                <a16:creationId xmlns:a16="http://schemas.microsoft.com/office/drawing/2014/main" id="{A7D3C169-19C6-4B04-BCA8-DB97F3E708D2}"/>
              </a:ext>
            </a:extLst>
          </p:cNvPr>
          <p:cNvSpPr>
            <a:spLocks noGrp="1"/>
          </p:cNvSpPr>
          <p:nvPr>
            <p:ph idx="1"/>
          </p:nvPr>
        </p:nvSpPr>
        <p:spPr/>
        <p:txBody>
          <a:bodyPr>
            <a:normAutofit/>
          </a:bodyPr>
          <a:lstStyle/>
          <a:p>
            <a:r>
              <a:rPr lang="en-CA" sz="2800" dirty="0">
                <a:solidFill>
                  <a:schemeClr val="accent1">
                    <a:lumMod val="50000"/>
                  </a:schemeClr>
                </a:solidFill>
              </a:rPr>
              <a:t>Integrative Review on: What are the experiences of transgender clients accessing and using healthcare?</a:t>
            </a:r>
          </a:p>
          <a:p>
            <a:r>
              <a:rPr lang="en-CA" sz="2800" dirty="0"/>
              <a:t>There is no review with a comprehensive search strategy on this topic</a:t>
            </a:r>
          </a:p>
          <a:p>
            <a:r>
              <a:rPr lang="en-CA" sz="2800" dirty="0"/>
              <a:t>An integrative review is a review with a systematic search that allows the combination of diverse methodologies</a:t>
            </a:r>
          </a:p>
          <a:p>
            <a:endParaRPr lang="en-CA" sz="2800" dirty="0"/>
          </a:p>
        </p:txBody>
      </p:sp>
    </p:spTree>
    <p:extLst>
      <p:ext uri="{BB962C8B-B14F-4D97-AF65-F5344CB8AC3E}">
        <p14:creationId xmlns:p14="http://schemas.microsoft.com/office/powerpoint/2010/main" val="3151677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96376-3806-474F-95E2-A94D32099A0A}"/>
              </a:ext>
            </a:extLst>
          </p:cNvPr>
          <p:cNvSpPr>
            <a:spLocks noGrp="1"/>
          </p:cNvSpPr>
          <p:nvPr>
            <p:ph type="title"/>
          </p:nvPr>
        </p:nvSpPr>
        <p:spPr/>
        <p:txBody>
          <a:bodyPr>
            <a:normAutofit/>
          </a:bodyPr>
          <a:lstStyle/>
          <a:p>
            <a:r>
              <a:rPr lang="en-CA" sz="7200" dirty="0"/>
              <a:t>Search Methods</a:t>
            </a:r>
          </a:p>
        </p:txBody>
      </p:sp>
      <p:sp>
        <p:nvSpPr>
          <p:cNvPr id="3" name="Text Placeholder 2">
            <a:extLst>
              <a:ext uri="{FF2B5EF4-FFF2-40B4-BE49-F238E27FC236}">
                <a16:creationId xmlns:a16="http://schemas.microsoft.com/office/drawing/2014/main" id="{475E7BC2-CB3D-4B0B-B377-2614FEFFA2A3}"/>
              </a:ext>
            </a:extLst>
          </p:cNvPr>
          <p:cNvSpPr>
            <a:spLocks noGrp="1"/>
          </p:cNvSpPr>
          <p:nvPr>
            <p:ph type="body" idx="1"/>
          </p:nvPr>
        </p:nvSpPr>
        <p:spPr/>
        <p:txBody>
          <a:bodyPr>
            <a:normAutofit/>
          </a:bodyPr>
          <a:lstStyle/>
          <a:p>
            <a:r>
              <a:rPr lang="en-CA" sz="3200" dirty="0"/>
              <a:t>What are trans clients experiences accessing and using the healthcare system?</a:t>
            </a:r>
          </a:p>
        </p:txBody>
      </p:sp>
    </p:spTree>
    <p:extLst>
      <p:ext uri="{BB962C8B-B14F-4D97-AF65-F5344CB8AC3E}">
        <p14:creationId xmlns:p14="http://schemas.microsoft.com/office/powerpoint/2010/main" val="2476610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D8F59-EEC0-44AC-84E5-245418B96FE1}"/>
              </a:ext>
            </a:extLst>
          </p:cNvPr>
          <p:cNvSpPr>
            <a:spLocks noGrp="1"/>
          </p:cNvSpPr>
          <p:nvPr>
            <p:ph type="title"/>
          </p:nvPr>
        </p:nvSpPr>
        <p:spPr/>
        <p:txBody>
          <a:bodyPr/>
          <a:lstStyle/>
          <a:p>
            <a:r>
              <a:rPr lang="en-CA" dirty="0"/>
              <a:t>Databases </a:t>
            </a:r>
          </a:p>
        </p:txBody>
      </p:sp>
      <p:sp>
        <p:nvSpPr>
          <p:cNvPr id="3" name="Content Placeholder 2">
            <a:extLst>
              <a:ext uri="{FF2B5EF4-FFF2-40B4-BE49-F238E27FC236}">
                <a16:creationId xmlns:a16="http://schemas.microsoft.com/office/drawing/2014/main" id="{C20B2CBF-792E-4D4A-809F-9FD8D2132535}"/>
              </a:ext>
            </a:extLst>
          </p:cNvPr>
          <p:cNvSpPr>
            <a:spLocks noGrp="1"/>
          </p:cNvSpPr>
          <p:nvPr>
            <p:ph idx="1"/>
          </p:nvPr>
        </p:nvSpPr>
        <p:spPr/>
        <p:txBody>
          <a:bodyPr>
            <a:normAutofit/>
          </a:bodyPr>
          <a:lstStyle/>
          <a:p>
            <a:r>
              <a:rPr lang="en-CA" sz="2800" dirty="0"/>
              <a:t>CINAHL</a:t>
            </a:r>
          </a:p>
          <a:p>
            <a:r>
              <a:rPr lang="en-CA" sz="2800" dirty="0"/>
              <a:t>PubMed</a:t>
            </a:r>
          </a:p>
          <a:p>
            <a:r>
              <a:rPr lang="en-CA" sz="2800" dirty="0"/>
              <a:t>Sociological Abstracts, </a:t>
            </a:r>
          </a:p>
          <a:p>
            <a:r>
              <a:rPr lang="en-CA" sz="2800" dirty="0"/>
              <a:t>Social Work Abstracts </a:t>
            </a:r>
          </a:p>
          <a:p>
            <a:r>
              <a:rPr lang="en-CA" sz="2800" dirty="0"/>
              <a:t>Social Services Abstract</a:t>
            </a:r>
          </a:p>
          <a:p>
            <a:r>
              <a:rPr lang="en-CA" sz="2800" dirty="0"/>
              <a:t>Gender Studies Database</a:t>
            </a:r>
          </a:p>
          <a:p>
            <a:r>
              <a:rPr lang="en-CA" sz="2800" dirty="0" err="1"/>
              <a:t>Psycinfo</a:t>
            </a:r>
            <a:endParaRPr lang="en-CA" sz="2800" dirty="0"/>
          </a:p>
        </p:txBody>
      </p:sp>
    </p:spTree>
    <p:extLst>
      <p:ext uri="{BB962C8B-B14F-4D97-AF65-F5344CB8AC3E}">
        <p14:creationId xmlns:p14="http://schemas.microsoft.com/office/powerpoint/2010/main" val="3304040894"/>
      </p:ext>
    </p:extLst>
  </p:cSld>
  <p:clrMapOvr>
    <a:masterClrMapping/>
  </p:clrMapOvr>
</p:sld>
</file>

<file path=ppt/theme/theme1.xml><?xml version="1.0" encoding="utf-8"?>
<a:theme xmlns:a="http://schemas.openxmlformats.org/drawingml/2006/main" name="Metropolitan">
  <a:themeElements>
    <a:clrScheme name="Custom 3">
      <a:dk1>
        <a:sysClr val="windowText" lastClr="000000"/>
      </a:dk1>
      <a:lt1>
        <a:sysClr val="window" lastClr="FFFFFF"/>
      </a:lt1>
      <a:dk2>
        <a:srgbClr val="162F33"/>
      </a:dk2>
      <a:lt2>
        <a:srgbClr val="EAF0E0"/>
      </a:lt2>
      <a:accent1>
        <a:srgbClr val="08B5F7"/>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TM03457491[[fn=Metropolitan]]</Template>
  <TotalTime>5075</TotalTime>
  <Words>2269</Words>
  <Application>Microsoft Office PowerPoint</Application>
  <PresentationFormat>Widescreen</PresentationFormat>
  <Paragraphs>236</Paragraphs>
  <Slides>42</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Calibri</vt:lpstr>
      <vt:lpstr>Calibri Light</vt:lpstr>
      <vt:lpstr>Wingdings</vt:lpstr>
      <vt:lpstr>Metropolitan</vt:lpstr>
      <vt:lpstr>Experiences of Transgender Persons in the Healthcare System:  An Integrative Review</vt:lpstr>
      <vt:lpstr>Presentation Overview</vt:lpstr>
      <vt:lpstr>Who are Transgender People?</vt:lpstr>
      <vt:lpstr>Trans People Have Many Healthcare Needs</vt:lpstr>
      <vt:lpstr>Trans Clients Have Multiple OPIs</vt:lpstr>
      <vt:lpstr>Role of OT</vt:lpstr>
      <vt:lpstr>Rationale &amp; Aim of This Study</vt:lpstr>
      <vt:lpstr>Search Methods</vt:lpstr>
      <vt:lpstr>Databases </vt:lpstr>
      <vt:lpstr>Search Terms </vt:lpstr>
      <vt:lpstr>PowerPoint Presentation</vt:lpstr>
      <vt:lpstr>Types of Studies</vt:lpstr>
      <vt:lpstr>Categories of Results</vt:lpstr>
      <vt:lpstr>Overview of Barriers:</vt:lpstr>
      <vt:lpstr>Categories of Barriers</vt:lpstr>
      <vt:lpstr>Lack of Information</vt:lpstr>
      <vt:lpstr>Impact of Lack of Information</vt:lpstr>
      <vt:lpstr>Insensitivity </vt:lpstr>
      <vt:lpstr>Misgendering </vt:lpstr>
      <vt:lpstr>Misgendering: Gender Identification Forms </vt:lpstr>
      <vt:lpstr>Pathologizing Gender </vt:lpstr>
      <vt:lpstr>Insensitive Comments</vt:lpstr>
      <vt:lpstr>Insensitive Comments</vt:lpstr>
      <vt:lpstr>Refusal of treatment/Inaccessible treatment</vt:lpstr>
      <vt:lpstr>Abuse</vt:lpstr>
      <vt:lpstr>Client Coping Strategies</vt:lpstr>
      <vt:lpstr>Discussion - Implications</vt:lpstr>
      <vt:lpstr>What can you do?</vt:lpstr>
      <vt:lpstr>What can you do?</vt:lpstr>
      <vt:lpstr>What Can You Do: Intake Forms</vt:lpstr>
      <vt:lpstr>Suggestions: Validate Gender</vt:lpstr>
      <vt:lpstr>Suggestions for Future Research</vt:lpstr>
      <vt:lpstr>Thank you! Merci! </vt:lpstr>
      <vt:lpstr>Any Questions?</vt:lpstr>
      <vt:lpstr>Articles Reviewed</vt:lpstr>
      <vt:lpstr>Articles Reviewed</vt:lpstr>
      <vt:lpstr>Articles Reviewed</vt:lpstr>
      <vt:lpstr>Articles Reviewed</vt:lpstr>
      <vt:lpstr>Articles Reviewed</vt:lpstr>
      <vt:lpstr>Other Articles</vt:lpstr>
      <vt:lpstr>Other Articles</vt:lpstr>
      <vt:lpstr>Other Articles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Sandy Escobar</dc:creator>
  <cp:lastModifiedBy>Sandy Escobar</cp:lastModifiedBy>
  <cp:revision>79</cp:revision>
  <dcterms:created xsi:type="dcterms:W3CDTF">2017-06-19T22:55:54Z</dcterms:created>
  <dcterms:modified xsi:type="dcterms:W3CDTF">2017-06-23T11:42:07Z</dcterms:modified>
</cp:coreProperties>
</file>