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59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B4AD744-C93E-4048-A2CB-D10664CE3266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9F7057D-1018-5B44-AD7C-0D3CD662B3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Bill Wong, OTD, OTR/L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60400"/>
            <a:ext cx="8610600" cy="1470025"/>
          </a:xfrm>
        </p:spPr>
        <p:txBody>
          <a:bodyPr>
            <a:noAutofit/>
          </a:bodyPr>
          <a:lstStyle/>
          <a:p>
            <a:r>
              <a:rPr lang="en-US" sz="4800" b="1" dirty="0"/>
              <a:t>Maintaining </a:t>
            </a:r>
            <a:r>
              <a:rPr lang="en-US" sz="4800" b="1" dirty="0" smtClean="0"/>
              <a:t>Employment </a:t>
            </a:r>
            <a:r>
              <a:rPr lang="en-US" sz="4800" b="1" dirty="0"/>
              <a:t>from an </a:t>
            </a:r>
            <a:r>
              <a:rPr lang="en-US" sz="4800" b="1" dirty="0" smtClean="0"/>
              <a:t>Autistic </a:t>
            </a:r>
            <a:r>
              <a:rPr lang="en-US" sz="4800" b="1" dirty="0"/>
              <a:t>OT </a:t>
            </a:r>
            <a:r>
              <a:rPr lang="en-US" sz="4800" b="1" dirty="0" smtClean="0"/>
              <a:t>Perspective</a:t>
            </a:r>
            <a:r>
              <a:rPr lang="en-US" sz="4800" b="1" dirty="0"/>
              <a:t>: an </a:t>
            </a:r>
            <a:r>
              <a:rPr lang="en-US" sz="4800" b="1" dirty="0" err="1" smtClean="0"/>
              <a:t>Autoethnography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796155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Implications/What Is OT’s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</a:t>
            </a:r>
            <a:r>
              <a:rPr lang="en-US" dirty="0" smtClean="0"/>
              <a:t>ever too early to work on mental flexibility</a:t>
            </a:r>
          </a:p>
          <a:p>
            <a:r>
              <a:rPr lang="en-US" dirty="0" smtClean="0"/>
              <a:t>Working on social skills is a lifelong process, being client-centered is important</a:t>
            </a:r>
          </a:p>
          <a:p>
            <a:r>
              <a:rPr lang="en-US" dirty="0" smtClean="0"/>
              <a:t>OT can have a role in various stages of employment</a:t>
            </a:r>
          </a:p>
          <a:p>
            <a:r>
              <a:rPr lang="en-US" dirty="0" smtClean="0"/>
              <a:t>Community mobility can increase employment options</a:t>
            </a:r>
          </a:p>
          <a:p>
            <a:r>
              <a:rPr lang="en-US" dirty="0" smtClean="0"/>
              <a:t>Problem solve to prevent future issues and encourage clients to be proactive when issues arise can increase likelihood of sustaining employment.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931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in Autism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Pay vs. PEO fit is important for autistic individuals to constantly evaluate while they are working or in the process of looking for work.</a:t>
            </a:r>
          </a:p>
          <a:p>
            <a:r>
              <a:rPr lang="en-US" dirty="0" smtClean="0"/>
              <a:t>If pay is not a factor, stability has strong value in employment.</a:t>
            </a:r>
          </a:p>
          <a:p>
            <a:r>
              <a:rPr lang="en-US" dirty="0" smtClean="0"/>
              <a:t>If there is an opportunity for autistic individuals to perform a different role on a trial/interim basis, it will be beneficial for them to try.</a:t>
            </a:r>
          </a:p>
        </p:txBody>
      </p:sp>
    </p:spTree>
    <p:extLst>
      <p:ext uri="{BB962C8B-B14F-4D97-AF65-F5344CB8AC3E}">
        <p14:creationId xmlns:p14="http://schemas.microsoft.com/office/powerpoint/2010/main" val="3324831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in Autism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more support the autistic individuals need, the stronger their support systems should be.</a:t>
            </a:r>
          </a:p>
          <a:p>
            <a:r>
              <a:rPr lang="en-US" dirty="0" smtClean="0"/>
              <a:t>Finding mentor(s) in the field is not only important in professional development, but also when crisis arise</a:t>
            </a:r>
          </a:p>
          <a:p>
            <a:r>
              <a:rPr lang="en-US" dirty="0" smtClean="0"/>
              <a:t>Probation period can be stressful. This maybe a prime period for autistic individuals to seek professional help as frequently as needed.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2083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Birch, J. (2003). Congratulations! It's Asperger's syndrome. London: Jessica </a:t>
            </a:r>
            <a:r>
              <a:rPr lang="en-US" b="1" dirty="0" smtClean="0"/>
              <a:t>Kingsley.</a:t>
            </a:r>
          </a:p>
          <a:p>
            <a:pPr marL="0" indent="0">
              <a:buNone/>
            </a:pPr>
            <a:r>
              <a:rPr lang="en-US" b="1" dirty="0" err="1"/>
              <a:t>Carley</a:t>
            </a:r>
            <a:r>
              <a:rPr lang="en-US" b="1" dirty="0"/>
              <a:t>, M. J. (2016). Unemployed on the autism spectrum: how to cope productivity with the effects of unemployment and </a:t>
            </a:r>
            <a:r>
              <a:rPr lang="en-US" b="1" dirty="0" err="1"/>
              <a:t>jobhunt</a:t>
            </a:r>
            <a:r>
              <a:rPr lang="en-US" b="1" dirty="0"/>
              <a:t> with confidence. Philadelphia: Jessica Kingsley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Likens, A. (2012). Finding Kansas: living and decoding Asperger's syndrome. New York: Perigee Books.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Robison</a:t>
            </a:r>
            <a:r>
              <a:rPr lang="en-US" b="1" dirty="0"/>
              <a:t>, J. E. (2009). Look me in the eye: my life with Asperger's. London: </a:t>
            </a:r>
            <a:r>
              <a:rPr lang="en-US" b="1" dirty="0" err="1"/>
              <a:t>Ebury</a:t>
            </a:r>
            <a:r>
              <a:rPr lang="en-US" b="1" dirty="0"/>
              <a:t>.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4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Adults with autism have general unemployment rate of 75-85%; high functioning- 50% (</a:t>
            </a:r>
            <a:r>
              <a:rPr lang="en-US" dirty="0" err="1" smtClean="0"/>
              <a:t>Carley</a:t>
            </a:r>
            <a:r>
              <a:rPr lang="en-US" dirty="0" smtClean="0"/>
              <a:t>, 2016)</a:t>
            </a:r>
          </a:p>
          <a:p>
            <a:r>
              <a:rPr lang="en-US" dirty="0" smtClean="0"/>
              <a:t>Obtaining and maintaining employment is a common struggle noted in autism autobiographies (Birch, 2003; Robinson, 2009; Likens, 2012)</a:t>
            </a:r>
          </a:p>
          <a:p>
            <a:r>
              <a:rPr lang="en-US" dirty="0" smtClean="0"/>
              <a:t>Supported employment, sheltered workshops, and regularly competitive employment are options for adults with autism to obtain employment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66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 than 1 in 6 adults with autism have full time employment</a:t>
            </a:r>
          </a:p>
          <a:p>
            <a:r>
              <a:rPr lang="en-US" dirty="0" smtClean="0"/>
              <a:t>1 in 6 have part time work</a:t>
            </a:r>
          </a:p>
          <a:p>
            <a:r>
              <a:rPr lang="en-US" dirty="0" smtClean="0"/>
              <a:t>77% of unemployed adults with autism want a job</a:t>
            </a:r>
          </a:p>
          <a:p>
            <a:r>
              <a:rPr lang="en-US" dirty="0" smtClean="0"/>
              <a:t>At least 48% of employed adults with autism experienced some form of bullying, discrimination, or harassment (National Autism Society, 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92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 Potential Experiences for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include internships and paid employment</a:t>
            </a:r>
          </a:p>
          <a:p>
            <a:pPr lvl="1"/>
            <a:r>
              <a:rPr lang="en-US" dirty="0" smtClean="0"/>
              <a:t>Statistical intern (summer 2006)</a:t>
            </a:r>
          </a:p>
          <a:p>
            <a:pPr lvl="1"/>
            <a:r>
              <a:rPr lang="en-US" dirty="0" smtClean="0"/>
              <a:t>Placement experiences in OT school</a:t>
            </a:r>
          </a:p>
          <a:p>
            <a:pPr lvl="1"/>
            <a:r>
              <a:rPr lang="en-US" dirty="0" smtClean="0"/>
              <a:t>Pediatrics job (summer to fall 2013)</a:t>
            </a:r>
          </a:p>
          <a:p>
            <a:pPr lvl="1"/>
            <a:r>
              <a:rPr lang="en-US" dirty="0" smtClean="0"/>
              <a:t>Skilled Nursing job (since summer 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37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Interview guide</a:t>
            </a:r>
          </a:p>
          <a:p>
            <a:pPr lvl="1"/>
            <a:r>
              <a:rPr lang="en-US" dirty="0" smtClean="0"/>
              <a:t>Briefly describe your experiences at each internship/paid employment</a:t>
            </a:r>
          </a:p>
          <a:p>
            <a:pPr lvl="1"/>
            <a:r>
              <a:rPr lang="en-US" dirty="0" smtClean="0"/>
              <a:t>Given what you know now as an occupational therapist, what struggles have you experienced? Are there contributing factors?</a:t>
            </a:r>
          </a:p>
          <a:p>
            <a:pPr lvl="1"/>
            <a:r>
              <a:rPr lang="en-US" dirty="0" smtClean="0"/>
              <a:t>If there are successful experiences, what factors contributed to your success?</a:t>
            </a:r>
          </a:p>
        </p:txBody>
      </p:sp>
    </p:spTree>
    <p:extLst>
      <p:ext uri="{BB962C8B-B14F-4D97-AF65-F5344CB8AC3E}">
        <p14:creationId xmlns:p14="http://schemas.microsoft.com/office/powerpoint/2010/main" val="33158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 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skills is a must for job survival &amp; building rapport with people I worked with</a:t>
            </a:r>
          </a:p>
          <a:p>
            <a:r>
              <a:rPr lang="en-US" dirty="0" smtClean="0"/>
              <a:t>Support to succeed in workplace (internal &amp; external) is vital</a:t>
            </a:r>
          </a:p>
          <a:p>
            <a:r>
              <a:rPr lang="en-US" dirty="0" smtClean="0"/>
              <a:t>Awareness of strengths and limitations is important in identifying just right challenges</a:t>
            </a:r>
          </a:p>
          <a:p>
            <a:r>
              <a:rPr lang="en-US" dirty="0" smtClean="0"/>
              <a:t>Take days off without feeling guilty (e.g. to avoid being overwhelmed, sickness, worrying about to make up the days off)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40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 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to advocate for myself, especially when I am feeling behind on learning curve</a:t>
            </a:r>
          </a:p>
          <a:p>
            <a:r>
              <a:rPr lang="en-US" dirty="0" smtClean="0"/>
              <a:t>Need for self-care vs. doing the “professional” thing</a:t>
            </a:r>
          </a:p>
          <a:p>
            <a:r>
              <a:rPr lang="en-US" dirty="0" smtClean="0"/>
              <a:t>Concrete workplace expectations are vital, especially if new to particular work environments</a:t>
            </a:r>
          </a:p>
          <a:p>
            <a:r>
              <a:rPr lang="en-US" dirty="0" smtClean="0"/>
              <a:t>Mental flexibility is important when dealing with changes with little or no notice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12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 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Balance between fair pay vs. stability</a:t>
            </a:r>
          </a:p>
          <a:p>
            <a:r>
              <a:rPr lang="en-US" dirty="0" smtClean="0"/>
              <a:t>Concrete education on benefits packages can help (especially for those who are high functioning)</a:t>
            </a:r>
          </a:p>
        </p:txBody>
      </p:sp>
    </p:spTree>
    <p:extLst>
      <p:ext uri="{BB962C8B-B14F-4D97-AF65-F5344CB8AC3E}">
        <p14:creationId xmlns:p14="http://schemas.microsoft.com/office/powerpoint/2010/main" val="2847324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to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3565"/>
          </a:xfrm>
        </p:spPr>
        <p:txBody>
          <a:bodyPr/>
          <a:lstStyle/>
          <a:p>
            <a:r>
              <a:rPr lang="en-US" dirty="0" smtClean="0"/>
              <a:t>Potential subjective bias in multiple aspects of research- lit review, data analysis, conclusion, etc.</a:t>
            </a:r>
          </a:p>
          <a:p>
            <a:r>
              <a:rPr lang="en-US" dirty="0" smtClean="0"/>
              <a:t>Potential opportunity bias </a:t>
            </a:r>
          </a:p>
          <a:p>
            <a:r>
              <a:rPr lang="en-US" dirty="0" smtClean="0"/>
              <a:t>Found out my autism diagnosis in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358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26260</TotalTime>
  <Words>718</Words>
  <Application>Microsoft Macintosh PowerPoint</Application>
  <PresentationFormat>On-screen Show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Apothecary</vt:lpstr>
      <vt:lpstr>Maintaining Employment from an Autistic OT Perspective: an Autoethnography</vt:lpstr>
      <vt:lpstr>Background</vt:lpstr>
      <vt:lpstr>More Background</vt:lpstr>
      <vt:lpstr>My Potential Experiences for Study</vt:lpstr>
      <vt:lpstr>Methods</vt:lpstr>
      <vt:lpstr>Themes Identified</vt:lpstr>
      <vt:lpstr>Themes Identified</vt:lpstr>
      <vt:lpstr>Themes Identified</vt:lpstr>
      <vt:lpstr>Limitations to Study</vt:lpstr>
      <vt:lpstr>Clinical Implications/What Is OT’s Role?</vt:lpstr>
      <vt:lpstr>Implications in Autism Context</vt:lpstr>
      <vt:lpstr>Implications in Autism Context</vt:lpstr>
      <vt:lpstr>References</vt:lpstr>
    </vt:vector>
  </TitlesOfParts>
  <Company>USC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Maintaining Employment from an Autistic OT Perspective: an Autoethnography</dc:title>
  <dc:creator>Bill Wong</dc:creator>
  <cp:lastModifiedBy>Bill Wong</cp:lastModifiedBy>
  <cp:revision>27</cp:revision>
  <dcterms:created xsi:type="dcterms:W3CDTF">2017-01-02T04:44:30Z</dcterms:created>
  <dcterms:modified xsi:type="dcterms:W3CDTF">2017-06-26T14:18:51Z</dcterms:modified>
</cp:coreProperties>
</file>